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94"/>
  </p:notesMasterIdLst>
  <p:sldIdLst>
    <p:sldId id="377" r:id="rId2"/>
    <p:sldId id="257" r:id="rId3"/>
    <p:sldId id="378" r:id="rId4"/>
    <p:sldId id="256" r:id="rId5"/>
    <p:sldId id="258" r:id="rId6"/>
    <p:sldId id="263" r:id="rId7"/>
    <p:sldId id="265" r:id="rId8"/>
    <p:sldId id="307" r:id="rId9"/>
    <p:sldId id="308" r:id="rId10"/>
    <p:sldId id="309" r:id="rId11"/>
    <p:sldId id="266" r:id="rId12"/>
    <p:sldId id="267" r:id="rId13"/>
    <p:sldId id="305" r:id="rId14"/>
    <p:sldId id="379" r:id="rId15"/>
    <p:sldId id="317" r:id="rId16"/>
    <p:sldId id="318" r:id="rId17"/>
    <p:sldId id="319" r:id="rId18"/>
    <p:sldId id="320" r:id="rId19"/>
    <p:sldId id="268" r:id="rId20"/>
    <p:sldId id="269" r:id="rId21"/>
    <p:sldId id="270" r:id="rId22"/>
    <p:sldId id="306" r:id="rId23"/>
    <p:sldId id="331" r:id="rId24"/>
    <p:sldId id="321" r:id="rId25"/>
    <p:sldId id="382" r:id="rId26"/>
    <p:sldId id="272" r:id="rId27"/>
    <p:sldId id="380" r:id="rId28"/>
    <p:sldId id="271" r:id="rId29"/>
    <p:sldId id="335" r:id="rId30"/>
    <p:sldId id="336" r:id="rId31"/>
    <p:sldId id="337" r:id="rId32"/>
    <p:sldId id="338" r:id="rId33"/>
    <p:sldId id="273" r:id="rId34"/>
    <p:sldId id="276" r:id="rId35"/>
    <p:sldId id="339" r:id="rId36"/>
    <p:sldId id="274" r:id="rId37"/>
    <p:sldId id="275" r:id="rId38"/>
    <p:sldId id="277" r:id="rId39"/>
    <p:sldId id="278" r:id="rId40"/>
    <p:sldId id="341" r:id="rId41"/>
    <p:sldId id="342" r:id="rId42"/>
    <p:sldId id="279" r:id="rId43"/>
    <p:sldId id="280" r:id="rId44"/>
    <p:sldId id="281" r:id="rId45"/>
    <p:sldId id="284" r:id="rId46"/>
    <p:sldId id="285" r:id="rId47"/>
    <p:sldId id="340" r:id="rId48"/>
    <p:sldId id="343" r:id="rId49"/>
    <p:sldId id="344" r:id="rId50"/>
    <p:sldId id="345" r:id="rId51"/>
    <p:sldId id="286" r:id="rId52"/>
    <p:sldId id="287" r:id="rId53"/>
    <p:sldId id="288" r:id="rId54"/>
    <p:sldId id="289" r:id="rId55"/>
    <p:sldId id="290" r:id="rId56"/>
    <p:sldId id="383" r:id="rId57"/>
    <p:sldId id="291" r:id="rId58"/>
    <p:sldId id="346" r:id="rId59"/>
    <p:sldId id="348" r:id="rId60"/>
    <p:sldId id="292" r:id="rId61"/>
    <p:sldId id="349" r:id="rId62"/>
    <p:sldId id="282" r:id="rId63"/>
    <p:sldId id="283" r:id="rId64"/>
    <p:sldId id="353" r:id="rId65"/>
    <p:sldId id="354" r:id="rId66"/>
    <p:sldId id="355" r:id="rId67"/>
    <p:sldId id="356" r:id="rId68"/>
    <p:sldId id="322" r:id="rId69"/>
    <p:sldId id="323" r:id="rId70"/>
    <p:sldId id="357" r:id="rId71"/>
    <p:sldId id="358" r:id="rId72"/>
    <p:sldId id="359" r:id="rId73"/>
    <p:sldId id="360" r:id="rId74"/>
    <p:sldId id="361" r:id="rId75"/>
    <p:sldId id="362" r:id="rId76"/>
    <p:sldId id="324" r:id="rId77"/>
    <p:sldId id="363" r:id="rId78"/>
    <p:sldId id="364" r:id="rId79"/>
    <p:sldId id="365" r:id="rId80"/>
    <p:sldId id="366" r:id="rId81"/>
    <p:sldId id="325" r:id="rId82"/>
    <p:sldId id="367" r:id="rId83"/>
    <p:sldId id="326" r:id="rId84"/>
    <p:sldId id="369" r:id="rId85"/>
    <p:sldId id="327" r:id="rId86"/>
    <p:sldId id="372" r:id="rId87"/>
    <p:sldId id="373" r:id="rId88"/>
    <p:sldId id="328" r:id="rId89"/>
    <p:sldId id="374" r:id="rId90"/>
    <p:sldId id="329" r:id="rId91"/>
    <p:sldId id="330" r:id="rId92"/>
    <p:sldId id="376" r:id="rId93"/>
  </p:sldIdLst>
  <p:sldSz cx="9144000" cy="6858000" type="screen4x3"/>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70621A-EB75-5D49-91CE-3D33AACCB7B3}" v="6" dt="2020-02-24T14:24:57.4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7"/>
    <p:restoredTop sz="94694"/>
  </p:normalViewPr>
  <p:slideViewPr>
    <p:cSldViewPr>
      <p:cViewPr varScale="1">
        <p:scale>
          <a:sx n="121" d="100"/>
          <a:sy n="121" d="100"/>
        </p:scale>
        <p:origin x="1792" y="176"/>
      </p:cViewPr>
      <p:guideLst>
        <p:guide orient="horz" pos="2160"/>
        <p:guide pos="2880"/>
      </p:guideLst>
    </p:cSldViewPr>
  </p:slideViewPr>
  <p:notesTextViewPr>
    <p:cViewPr>
      <p:scale>
        <a:sx n="1" d="1"/>
        <a:sy n="1" d="1"/>
      </p:scale>
      <p:origin x="0" y="0"/>
    </p:cViewPr>
  </p:notesTextViewPr>
  <p:sorterViewPr>
    <p:cViewPr>
      <p:scale>
        <a:sx n="100" d="100"/>
        <a:sy n="100" d="100"/>
      </p:scale>
      <p:origin x="0" y="1664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sman J, Jasper" userId="4ad351b0-d5b9-458a-91c7-19ff210fa306" providerId="ADAL" clId="{C670621A-EB75-5D49-91CE-3D33AACCB7B3}"/>
    <pc:docChg chg="undo custSel addSld delSld modSld sldOrd">
      <pc:chgData name="Bosman J, Jasper" userId="4ad351b0-d5b9-458a-91c7-19ff210fa306" providerId="ADAL" clId="{C670621A-EB75-5D49-91CE-3D33AACCB7B3}" dt="2020-02-27T08:41:56.379" v="35" actId="1076"/>
      <pc:docMkLst>
        <pc:docMk/>
      </pc:docMkLst>
      <pc:sldChg chg="delSp modSp">
        <pc:chgData name="Bosman J, Jasper" userId="4ad351b0-d5b9-458a-91c7-19ff210fa306" providerId="ADAL" clId="{C670621A-EB75-5D49-91CE-3D33AACCB7B3}" dt="2020-02-26T20:02:15.434" v="25" actId="1036"/>
        <pc:sldMkLst>
          <pc:docMk/>
          <pc:sldMk cId="2186388349" sldId="282"/>
        </pc:sldMkLst>
        <pc:spChg chg="del">
          <ac:chgData name="Bosman J, Jasper" userId="4ad351b0-d5b9-458a-91c7-19ff210fa306" providerId="ADAL" clId="{C670621A-EB75-5D49-91CE-3D33AACCB7B3}" dt="2020-02-26T20:02:12.064" v="23" actId="478"/>
          <ac:spMkLst>
            <pc:docMk/>
            <pc:sldMk cId="2186388349" sldId="282"/>
            <ac:spMk id="7" creationId="{00000000-0000-0000-0000-000000000000}"/>
          </ac:spMkLst>
        </pc:spChg>
        <pc:picChg chg="mod">
          <ac:chgData name="Bosman J, Jasper" userId="4ad351b0-d5b9-458a-91c7-19ff210fa306" providerId="ADAL" clId="{C670621A-EB75-5D49-91CE-3D33AACCB7B3}" dt="2020-02-26T20:02:15.434" v="25" actId="1036"/>
          <ac:picMkLst>
            <pc:docMk/>
            <pc:sldMk cId="2186388349" sldId="282"/>
            <ac:picMk id="3" creationId="{00000000-0000-0000-0000-000000000000}"/>
          </ac:picMkLst>
        </pc:picChg>
      </pc:sldChg>
      <pc:sldChg chg="modSp">
        <pc:chgData name="Bosman J, Jasper" userId="4ad351b0-d5b9-458a-91c7-19ff210fa306" providerId="ADAL" clId="{C670621A-EB75-5D49-91CE-3D33AACCB7B3}" dt="2020-02-27T08:41:56.379" v="35" actId="1076"/>
        <pc:sldMkLst>
          <pc:docMk/>
          <pc:sldMk cId="1531525046" sldId="326"/>
        </pc:sldMkLst>
        <pc:picChg chg="mod">
          <ac:chgData name="Bosman J, Jasper" userId="4ad351b0-d5b9-458a-91c7-19ff210fa306" providerId="ADAL" clId="{C670621A-EB75-5D49-91CE-3D33AACCB7B3}" dt="2020-02-27T08:41:56.379" v="35" actId="1076"/>
          <ac:picMkLst>
            <pc:docMk/>
            <pc:sldMk cId="1531525046" sldId="326"/>
            <ac:picMk id="25602" creationId="{00000000-0000-0000-0000-000000000000}"/>
          </ac:picMkLst>
        </pc:picChg>
      </pc:sldChg>
      <pc:sldChg chg="del">
        <pc:chgData name="Bosman J, Jasper" userId="4ad351b0-d5b9-458a-91c7-19ff210fa306" providerId="ADAL" clId="{C670621A-EB75-5D49-91CE-3D33AACCB7B3}" dt="2020-02-26T20:02:05.167" v="22" actId="2696"/>
        <pc:sldMkLst>
          <pc:docMk/>
          <pc:sldMk cId="3779500439" sldId="347"/>
        </pc:sldMkLst>
      </pc:sldChg>
      <pc:sldChg chg="modSp">
        <pc:chgData name="Bosman J, Jasper" userId="4ad351b0-d5b9-458a-91c7-19ff210fa306" providerId="ADAL" clId="{C670621A-EB75-5D49-91CE-3D33AACCB7B3}" dt="2020-02-26T20:03:03.450" v="28" actId="113"/>
        <pc:sldMkLst>
          <pc:docMk/>
          <pc:sldMk cId="923202746" sldId="353"/>
        </pc:sldMkLst>
        <pc:spChg chg="mod">
          <ac:chgData name="Bosman J, Jasper" userId="4ad351b0-d5b9-458a-91c7-19ff210fa306" providerId="ADAL" clId="{C670621A-EB75-5D49-91CE-3D33AACCB7B3}" dt="2020-02-26T20:03:03.450" v="28" actId="113"/>
          <ac:spMkLst>
            <pc:docMk/>
            <pc:sldMk cId="923202746" sldId="353"/>
            <ac:spMk id="89090" creationId="{00000000-0000-0000-0000-000000000000}"/>
          </ac:spMkLst>
        </pc:spChg>
      </pc:sldChg>
      <pc:sldChg chg="modSp">
        <pc:chgData name="Bosman J, Jasper" userId="4ad351b0-d5b9-458a-91c7-19ff210fa306" providerId="ADAL" clId="{C670621A-EB75-5D49-91CE-3D33AACCB7B3}" dt="2020-02-27T08:23:17.856" v="32" actId="113"/>
        <pc:sldMkLst>
          <pc:docMk/>
          <pc:sldMk cId="2322078209" sldId="366"/>
        </pc:sldMkLst>
        <pc:spChg chg="mod">
          <ac:chgData name="Bosman J, Jasper" userId="4ad351b0-d5b9-458a-91c7-19ff210fa306" providerId="ADAL" clId="{C670621A-EB75-5D49-91CE-3D33AACCB7B3}" dt="2020-02-27T08:23:17.856" v="32" actId="113"/>
          <ac:spMkLst>
            <pc:docMk/>
            <pc:sldMk cId="2322078209" sldId="366"/>
            <ac:spMk id="108546" creationId="{00000000-0000-0000-0000-000000000000}"/>
          </ac:spMkLst>
        </pc:spChg>
      </pc:sldChg>
      <pc:sldChg chg="del">
        <pc:chgData name="Bosman J, Jasper" userId="4ad351b0-d5b9-458a-91c7-19ff210fa306" providerId="ADAL" clId="{C670621A-EB75-5D49-91CE-3D33AACCB7B3}" dt="2020-02-27T08:32:54.554" v="33" actId="2696"/>
        <pc:sldMkLst>
          <pc:docMk/>
          <pc:sldMk cId="3137485634" sldId="368"/>
        </pc:sldMkLst>
      </pc:sldChg>
      <pc:sldChg chg="modSp">
        <pc:chgData name="Bosman J, Jasper" userId="4ad351b0-d5b9-458a-91c7-19ff210fa306" providerId="ADAL" clId="{C670621A-EB75-5D49-91CE-3D33AACCB7B3}" dt="2020-02-27T08:33:31.270" v="34" actId="20577"/>
        <pc:sldMkLst>
          <pc:docMk/>
          <pc:sldMk cId="1607841691" sldId="369"/>
        </pc:sldMkLst>
        <pc:spChg chg="mod">
          <ac:chgData name="Bosman J, Jasper" userId="4ad351b0-d5b9-458a-91c7-19ff210fa306" providerId="ADAL" clId="{C670621A-EB75-5D49-91CE-3D33AACCB7B3}" dt="2020-02-27T08:33:31.270" v="34" actId="20577"/>
          <ac:spMkLst>
            <pc:docMk/>
            <pc:sldMk cId="1607841691" sldId="369"/>
            <ac:spMk id="114691" creationId="{00000000-0000-0000-0000-000000000000}"/>
          </ac:spMkLst>
        </pc:spChg>
      </pc:sldChg>
      <pc:sldChg chg="modSp">
        <pc:chgData name="Bosman J, Jasper" userId="4ad351b0-d5b9-458a-91c7-19ff210fa306" providerId="ADAL" clId="{C670621A-EB75-5D49-91CE-3D33AACCB7B3}" dt="2020-02-24T14:13:38.447" v="1" actId="20577"/>
        <pc:sldMkLst>
          <pc:docMk/>
          <pc:sldMk cId="3239930729" sldId="378"/>
        </pc:sldMkLst>
        <pc:graphicFrameChg chg="mod">
          <ac:chgData name="Bosman J, Jasper" userId="4ad351b0-d5b9-458a-91c7-19ff210fa306" providerId="ADAL" clId="{C670621A-EB75-5D49-91CE-3D33AACCB7B3}" dt="2020-02-24T14:13:38.447" v="1" actId="20577"/>
          <ac:graphicFrameMkLst>
            <pc:docMk/>
            <pc:sldMk cId="3239930729" sldId="378"/>
            <ac:graphicFrameMk id="5" creationId="{1BA2B777-4639-413B-B404-7E6131F77AFA}"/>
          </ac:graphicFrameMkLst>
        </pc:graphicFrameChg>
      </pc:sldChg>
      <pc:sldChg chg="add">
        <pc:chgData name="Bosman J, Jasper" userId="4ad351b0-d5b9-458a-91c7-19ff210fa306" providerId="ADAL" clId="{C670621A-EB75-5D49-91CE-3D33AACCB7B3}" dt="2020-02-24T14:23:53.802" v="20"/>
        <pc:sldMkLst>
          <pc:docMk/>
          <pc:sldMk cId="473979208" sldId="380"/>
        </pc:sldMkLst>
      </pc:sldChg>
      <pc:sldChg chg="add">
        <pc:chgData name="Bosman J, Jasper" userId="4ad351b0-d5b9-458a-91c7-19ff210fa306" providerId="ADAL" clId="{C670621A-EB75-5D49-91CE-3D33AACCB7B3}" dt="2020-02-24T14:20:28.782" v="2"/>
        <pc:sldMkLst>
          <pc:docMk/>
          <pc:sldMk cId="1809021378" sldId="382"/>
        </pc:sldMkLst>
      </pc:sldChg>
      <pc:sldChg chg="modSp add ord">
        <pc:chgData name="Bosman J, Jasper" userId="4ad351b0-d5b9-458a-91c7-19ff210fa306" providerId="ADAL" clId="{C670621A-EB75-5D49-91CE-3D33AACCB7B3}" dt="2020-02-24T14:24:57.484" v="21"/>
        <pc:sldMkLst>
          <pc:docMk/>
          <pc:sldMk cId="1664079715" sldId="383"/>
        </pc:sldMkLst>
        <pc:spChg chg="mod">
          <ac:chgData name="Bosman J, Jasper" userId="4ad351b0-d5b9-458a-91c7-19ff210fa306" providerId="ADAL" clId="{C670621A-EB75-5D49-91CE-3D33AACCB7B3}" dt="2020-02-24T14:22:19.562" v="19" actId="20577"/>
          <ac:spMkLst>
            <pc:docMk/>
            <pc:sldMk cId="1664079715" sldId="383"/>
            <ac:spMk id="3" creationId="{864249CF-1610-A04E-BF25-2AA90106A1D8}"/>
          </ac:spMkLst>
        </pc:sp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3.svg"/><Relationship Id="rId1" Type="http://schemas.openxmlformats.org/officeDocument/2006/relationships/image" Target="../media/image2.png"/></Relationships>
</file>

<file path=ppt/diagrams/_rels/drawing1.xml.rels><?xml version="1.0" encoding="UTF-8" standalone="yes"?>
<Relationships xmlns="http://schemas.openxmlformats.org/package/2006/relationships"><Relationship Id="rId2" Type="http://schemas.openxmlformats.org/officeDocument/2006/relationships/image" Target="../media/image3.svg"/><Relationship Id="rId1" Type="http://schemas.openxmlformats.org/officeDocument/2006/relationships/image" Target="../media/image2.pn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189C4F-B810-44D2-9B47-A335B094A1D5}"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40F0126-2A10-4285-BC3D-A304702262C5}">
      <dgm:prSet/>
      <dgm:spPr/>
      <dgm:t>
        <a:bodyPr/>
        <a:lstStyle/>
        <a:p>
          <a:pPr>
            <a:lnSpc>
              <a:spcPct val="100000"/>
            </a:lnSpc>
          </a:pPr>
          <a:r>
            <a:rPr lang="en-US" b="1" dirty="0"/>
            <a:t>Chapter 3</a:t>
          </a:r>
          <a:endParaRPr lang="en-US" dirty="0"/>
        </a:p>
      </dgm:t>
    </dgm:pt>
    <dgm:pt modelId="{EAF63E58-D605-4EC5-A350-8C9F9CE4BD2D}" type="parTrans" cxnId="{795EB693-C39F-4FB9-809A-3034FAD9B1C6}">
      <dgm:prSet/>
      <dgm:spPr/>
      <dgm:t>
        <a:bodyPr/>
        <a:lstStyle/>
        <a:p>
          <a:endParaRPr lang="en-US"/>
        </a:p>
      </dgm:t>
    </dgm:pt>
    <dgm:pt modelId="{BC1EB1F9-9852-4147-B872-74656F72EAC1}" type="sibTrans" cxnId="{795EB693-C39F-4FB9-809A-3034FAD9B1C6}">
      <dgm:prSet/>
      <dgm:spPr/>
      <dgm:t>
        <a:bodyPr/>
        <a:lstStyle/>
        <a:p>
          <a:endParaRPr lang="en-US"/>
        </a:p>
      </dgm:t>
    </dgm:pt>
    <dgm:pt modelId="{54F4F996-3646-4DC4-B4C7-04B2EB195B09}" type="pres">
      <dgm:prSet presAssocID="{9E189C4F-B810-44D2-9B47-A335B094A1D5}" presName="root" presStyleCnt="0">
        <dgm:presLayoutVars>
          <dgm:dir/>
          <dgm:resizeHandles val="exact"/>
        </dgm:presLayoutVars>
      </dgm:prSet>
      <dgm:spPr/>
    </dgm:pt>
    <dgm:pt modelId="{8C7170A5-8F6E-45D2-8FFF-7BFE1724C504}" type="pres">
      <dgm:prSet presAssocID="{640F0126-2A10-4285-BC3D-A304702262C5}" presName="compNode" presStyleCnt="0"/>
      <dgm:spPr/>
    </dgm:pt>
    <dgm:pt modelId="{DB0A7DF8-67D0-4275-A501-D41FC2579C31}" type="pres">
      <dgm:prSet presAssocID="{640F0126-2A10-4285-BC3D-A304702262C5}" presName="bgRect" presStyleLbl="bgShp" presStyleIdx="0" presStyleCnt="1"/>
      <dgm:spPr/>
    </dgm:pt>
    <dgm:pt modelId="{D9250103-A131-4C4F-8895-F7ECCB493FF4}" type="pres">
      <dgm:prSet presAssocID="{640F0126-2A10-4285-BC3D-A304702262C5}"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F7C37490-C752-4256-AD5F-8DE00E41BFFE}" type="pres">
      <dgm:prSet presAssocID="{640F0126-2A10-4285-BC3D-A304702262C5}" presName="spaceRect" presStyleCnt="0"/>
      <dgm:spPr/>
    </dgm:pt>
    <dgm:pt modelId="{A7C26799-A786-424E-81BB-A30690A3E7B1}" type="pres">
      <dgm:prSet presAssocID="{640F0126-2A10-4285-BC3D-A304702262C5}" presName="parTx" presStyleLbl="revTx" presStyleIdx="0" presStyleCnt="1">
        <dgm:presLayoutVars>
          <dgm:chMax val="0"/>
          <dgm:chPref val="0"/>
        </dgm:presLayoutVars>
      </dgm:prSet>
      <dgm:spPr/>
    </dgm:pt>
  </dgm:ptLst>
  <dgm:cxnLst>
    <dgm:cxn modelId="{2231C85C-922D-4B4C-B99F-5E17C0BDDC65}" type="presOf" srcId="{640F0126-2A10-4285-BC3D-A304702262C5}" destId="{A7C26799-A786-424E-81BB-A30690A3E7B1}" srcOrd="0" destOrd="0" presId="urn:microsoft.com/office/officeart/2018/2/layout/IconVerticalSolidList"/>
    <dgm:cxn modelId="{C0DB6082-616D-4BDC-BAC4-F3F72306F1D7}" type="presOf" srcId="{9E189C4F-B810-44D2-9B47-A335B094A1D5}" destId="{54F4F996-3646-4DC4-B4C7-04B2EB195B09}" srcOrd="0" destOrd="0" presId="urn:microsoft.com/office/officeart/2018/2/layout/IconVerticalSolidList"/>
    <dgm:cxn modelId="{795EB693-C39F-4FB9-809A-3034FAD9B1C6}" srcId="{9E189C4F-B810-44D2-9B47-A335B094A1D5}" destId="{640F0126-2A10-4285-BC3D-A304702262C5}" srcOrd="0" destOrd="0" parTransId="{EAF63E58-D605-4EC5-A350-8C9F9CE4BD2D}" sibTransId="{BC1EB1F9-9852-4147-B872-74656F72EAC1}"/>
    <dgm:cxn modelId="{C78D2345-F46A-4518-88CF-60173F1C0C63}" type="presParOf" srcId="{54F4F996-3646-4DC4-B4C7-04B2EB195B09}" destId="{8C7170A5-8F6E-45D2-8FFF-7BFE1724C504}" srcOrd="0" destOrd="0" presId="urn:microsoft.com/office/officeart/2018/2/layout/IconVerticalSolidList"/>
    <dgm:cxn modelId="{65E491D5-841D-4268-B79A-42F305B175C4}" type="presParOf" srcId="{8C7170A5-8F6E-45D2-8FFF-7BFE1724C504}" destId="{DB0A7DF8-67D0-4275-A501-D41FC2579C31}" srcOrd="0" destOrd="0" presId="urn:microsoft.com/office/officeart/2018/2/layout/IconVerticalSolidList"/>
    <dgm:cxn modelId="{2160067F-57DC-4B99-891F-1FC4FCFD7BF4}" type="presParOf" srcId="{8C7170A5-8F6E-45D2-8FFF-7BFE1724C504}" destId="{D9250103-A131-4C4F-8895-F7ECCB493FF4}" srcOrd="1" destOrd="0" presId="urn:microsoft.com/office/officeart/2018/2/layout/IconVerticalSolidList"/>
    <dgm:cxn modelId="{7CBE8DCE-6430-447B-B34E-85B391E13684}" type="presParOf" srcId="{8C7170A5-8F6E-45D2-8FFF-7BFE1724C504}" destId="{F7C37490-C752-4256-AD5F-8DE00E41BFFE}" srcOrd="2" destOrd="0" presId="urn:microsoft.com/office/officeart/2018/2/layout/IconVerticalSolidList"/>
    <dgm:cxn modelId="{1700A2EC-BE36-4188-A28D-62B566AC1D6F}" type="presParOf" srcId="{8C7170A5-8F6E-45D2-8FFF-7BFE1724C504}" destId="{A7C26799-A786-424E-81BB-A30690A3E7B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A7DF8-67D0-4275-A501-D41FC2579C31}">
      <dsp:nvSpPr>
        <dsp:cNvPr id="0" name=""/>
        <dsp:cNvSpPr/>
      </dsp:nvSpPr>
      <dsp:spPr>
        <a:xfrm>
          <a:off x="0" y="1142226"/>
          <a:ext cx="7886700" cy="9790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250103-A131-4C4F-8895-F7ECCB493FF4}">
      <dsp:nvSpPr>
        <dsp:cNvPr id="0" name=""/>
        <dsp:cNvSpPr/>
      </dsp:nvSpPr>
      <dsp:spPr>
        <a:xfrm>
          <a:off x="296162" y="1362512"/>
          <a:ext cx="538478" cy="5384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C26799-A786-424E-81BB-A30690A3E7B1}">
      <dsp:nvSpPr>
        <dsp:cNvPr id="0" name=""/>
        <dsp:cNvSpPr/>
      </dsp:nvSpPr>
      <dsp:spPr>
        <a:xfrm>
          <a:off x="1130804" y="1142226"/>
          <a:ext cx="6755895" cy="979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16" tIns="103616" rIns="103616" bIns="103616" numCol="1" spcCol="1270" anchor="ctr" anchorCtr="0">
          <a:noAutofit/>
        </a:bodyPr>
        <a:lstStyle/>
        <a:p>
          <a:pPr marL="0" lvl="0" indent="0" algn="l" defTabSz="1111250">
            <a:lnSpc>
              <a:spcPct val="100000"/>
            </a:lnSpc>
            <a:spcBef>
              <a:spcPct val="0"/>
            </a:spcBef>
            <a:spcAft>
              <a:spcPct val="35000"/>
            </a:spcAft>
            <a:buNone/>
          </a:pPr>
          <a:r>
            <a:rPr lang="en-US" sz="2500" b="1" kern="1200" dirty="0"/>
            <a:t>Chapter 3</a:t>
          </a:r>
          <a:endParaRPr lang="en-US" sz="2500" kern="1200" dirty="0"/>
        </a:p>
      </dsp:txBody>
      <dsp:txXfrm>
        <a:off x="1130804" y="1142226"/>
        <a:ext cx="6755895" cy="97905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E62E2E-AD2F-FD4D-A7C8-2A2914A18B4E}" type="datetimeFigureOut">
              <a:rPr lang="en-US" smtClean="0"/>
              <a:t>2/26/20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767706-CE7F-1F4B-90A9-5220521830AE}" type="slidenum">
              <a:rPr lang="en-US" smtClean="0"/>
              <a:t>‹#›</a:t>
            </a:fld>
            <a:endParaRPr lang="en-US"/>
          </a:p>
        </p:txBody>
      </p:sp>
    </p:spTree>
    <p:extLst>
      <p:ext uri="{BB962C8B-B14F-4D97-AF65-F5344CB8AC3E}">
        <p14:creationId xmlns:p14="http://schemas.microsoft.com/office/powerpoint/2010/main" val="330593924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defRPr>
            </a:lvl1pPr>
            <a:lvl2pPr marL="730375" indent="-280913">
              <a:defRPr sz="2400">
                <a:solidFill>
                  <a:schemeClr val="tx1"/>
                </a:solidFill>
                <a:latin typeface="Times" charset="0"/>
              </a:defRPr>
            </a:lvl2pPr>
            <a:lvl3pPr marL="1123654" indent="-224731">
              <a:defRPr sz="2400">
                <a:solidFill>
                  <a:schemeClr val="tx1"/>
                </a:solidFill>
                <a:latin typeface="Times" charset="0"/>
              </a:defRPr>
            </a:lvl3pPr>
            <a:lvl4pPr marL="1573115" indent="-224731">
              <a:defRPr sz="2400">
                <a:solidFill>
                  <a:schemeClr val="tx1"/>
                </a:solidFill>
                <a:latin typeface="Times" charset="0"/>
              </a:defRPr>
            </a:lvl4pPr>
            <a:lvl5pPr marL="2022576" indent="-224731">
              <a:defRPr sz="2400">
                <a:solidFill>
                  <a:schemeClr val="tx1"/>
                </a:solidFill>
                <a:latin typeface="Times" charset="0"/>
              </a:defRPr>
            </a:lvl5pPr>
            <a:lvl6pPr marL="2472038" indent="-224731" eaLnBrk="0" fontAlgn="base" hangingPunct="0">
              <a:spcBef>
                <a:spcPct val="0"/>
              </a:spcBef>
              <a:spcAft>
                <a:spcPct val="0"/>
              </a:spcAft>
              <a:defRPr sz="2400">
                <a:solidFill>
                  <a:schemeClr val="tx1"/>
                </a:solidFill>
                <a:latin typeface="Times" charset="0"/>
              </a:defRPr>
            </a:lvl6pPr>
            <a:lvl7pPr marL="2921499" indent="-224731" eaLnBrk="0" fontAlgn="base" hangingPunct="0">
              <a:spcBef>
                <a:spcPct val="0"/>
              </a:spcBef>
              <a:spcAft>
                <a:spcPct val="0"/>
              </a:spcAft>
              <a:defRPr sz="2400">
                <a:solidFill>
                  <a:schemeClr val="tx1"/>
                </a:solidFill>
                <a:latin typeface="Times" charset="0"/>
              </a:defRPr>
            </a:lvl7pPr>
            <a:lvl8pPr marL="3370961" indent="-224731" eaLnBrk="0" fontAlgn="base" hangingPunct="0">
              <a:spcBef>
                <a:spcPct val="0"/>
              </a:spcBef>
              <a:spcAft>
                <a:spcPct val="0"/>
              </a:spcAft>
              <a:defRPr sz="2400">
                <a:solidFill>
                  <a:schemeClr val="tx1"/>
                </a:solidFill>
                <a:latin typeface="Times" charset="0"/>
              </a:defRPr>
            </a:lvl8pPr>
            <a:lvl9pPr marL="3820422" indent="-224731" eaLnBrk="0" fontAlgn="base" hangingPunct="0">
              <a:spcBef>
                <a:spcPct val="0"/>
              </a:spcBef>
              <a:spcAft>
                <a:spcPct val="0"/>
              </a:spcAft>
              <a:defRPr sz="2400">
                <a:solidFill>
                  <a:schemeClr val="tx1"/>
                </a:solidFill>
                <a:latin typeface="Times" charset="0"/>
              </a:defRPr>
            </a:lvl9pPr>
          </a:lstStyle>
          <a:p>
            <a:fld id="{79566E56-B4F6-4DEE-B6E9-944DAF589220}" type="slidenum">
              <a:rPr lang="en-US" sz="1100"/>
              <a:pPr/>
              <a:t>14</a:t>
            </a:fld>
            <a:endParaRPr lang="en-US" sz="110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805361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defRPr>
            </a:lvl1pPr>
            <a:lvl2pPr marL="730375" indent="-280913">
              <a:defRPr sz="2400">
                <a:solidFill>
                  <a:schemeClr val="tx1"/>
                </a:solidFill>
                <a:latin typeface="Times" charset="0"/>
              </a:defRPr>
            </a:lvl2pPr>
            <a:lvl3pPr marL="1123654" indent="-224731">
              <a:defRPr sz="2400">
                <a:solidFill>
                  <a:schemeClr val="tx1"/>
                </a:solidFill>
                <a:latin typeface="Times" charset="0"/>
              </a:defRPr>
            </a:lvl3pPr>
            <a:lvl4pPr marL="1573115" indent="-224731">
              <a:defRPr sz="2400">
                <a:solidFill>
                  <a:schemeClr val="tx1"/>
                </a:solidFill>
                <a:latin typeface="Times" charset="0"/>
              </a:defRPr>
            </a:lvl4pPr>
            <a:lvl5pPr marL="2022576" indent="-224731">
              <a:defRPr sz="2400">
                <a:solidFill>
                  <a:schemeClr val="tx1"/>
                </a:solidFill>
                <a:latin typeface="Times" charset="0"/>
              </a:defRPr>
            </a:lvl5pPr>
            <a:lvl6pPr marL="2472038" indent="-224731" eaLnBrk="0" fontAlgn="base" hangingPunct="0">
              <a:spcBef>
                <a:spcPct val="0"/>
              </a:spcBef>
              <a:spcAft>
                <a:spcPct val="0"/>
              </a:spcAft>
              <a:defRPr sz="2400">
                <a:solidFill>
                  <a:schemeClr val="tx1"/>
                </a:solidFill>
                <a:latin typeface="Times" charset="0"/>
              </a:defRPr>
            </a:lvl6pPr>
            <a:lvl7pPr marL="2921499" indent="-224731" eaLnBrk="0" fontAlgn="base" hangingPunct="0">
              <a:spcBef>
                <a:spcPct val="0"/>
              </a:spcBef>
              <a:spcAft>
                <a:spcPct val="0"/>
              </a:spcAft>
              <a:defRPr sz="2400">
                <a:solidFill>
                  <a:schemeClr val="tx1"/>
                </a:solidFill>
                <a:latin typeface="Times" charset="0"/>
              </a:defRPr>
            </a:lvl7pPr>
            <a:lvl8pPr marL="3370961" indent="-224731" eaLnBrk="0" fontAlgn="base" hangingPunct="0">
              <a:spcBef>
                <a:spcPct val="0"/>
              </a:spcBef>
              <a:spcAft>
                <a:spcPct val="0"/>
              </a:spcAft>
              <a:defRPr sz="2400">
                <a:solidFill>
                  <a:schemeClr val="tx1"/>
                </a:solidFill>
                <a:latin typeface="Times" charset="0"/>
              </a:defRPr>
            </a:lvl8pPr>
            <a:lvl9pPr marL="3820422" indent="-224731" eaLnBrk="0" fontAlgn="base" hangingPunct="0">
              <a:spcBef>
                <a:spcPct val="0"/>
              </a:spcBef>
              <a:spcAft>
                <a:spcPct val="0"/>
              </a:spcAft>
              <a:defRPr sz="2400">
                <a:solidFill>
                  <a:schemeClr val="tx1"/>
                </a:solidFill>
                <a:latin typeface="Times" charset="0"/>
              </a:defRPr>
            </a:lvl9pPr>
          </a:lstStyle>
          <a:p>
            <a:fld id="{B2013903-8BBE-44F2-92DE-1CE679129F38}" type="slidenum">
              <a:rPr lang="en-US" sz="1100"/>
              <a:pPr/>
              <a:t>32</a:t>
            </a:fld>
            <a:endParaRPr lang="en-US" sz="1100"/>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defRPr>
            </a:lvl1pPr>
            <a:lvl2pPr marL="730375" indent="-280913">
              <a:defRPr sz="2400">
                <a:solidFill>
                  <a:schemeClr val="tx1"/>
                </a:solidFill>
                <a:latin typeface="Times" charset="0"/>
              </a:defRPr>
            </a:lvl2pPr>
            <a:lvl3pPr marL="1123654" indent="-224731">
              <a:defRPr sz="2400">
                <a:solidFill>
                  <a:schemeClr val="tx1"/>
                </a:solidFill>
                <a:latin typeface="Times" charset="0"/>
              </a:defRPr>
            </a:lvl3pPr>
            <a:lvl4pPr marL="1573115" indent="-224731">
              <a:defRPr sz="2400">
                <a:solidFill>
                  <a:schemeClr val="tx1"/>
                </a:solidFill>
                <a:latin typeface="Times" charset="0"/>
              </a:defRPr>
            </a:lvl4pPr>
            <a:lvl5pPr marL="2022576" indent="-224731">
              <a:defRPr sz="2400">
                <a:solidFill>
                  <a:schemeClr val="tx1"/>
                </a:solidFill>
                <a:latin typeface="Times" charset="0"/>
              </a:defRPr>
            </a:lvl5pPr>
            <a:lvl6pPr marL="2472038" indent="-224731" eaLnBrk="0" fontAlgn="base" hangingPunct="0">
              <a:spcBef>
                <a:spcPct val="0"/>
              </a:spcBef>
              <a:spcAft>
                <a:spcPct val="0"/>
              </a:spcAft>
              <a:defRPr sz="2400">
                <a:solidFill>
                  <a:schemeClr val="tx1"/>
                </a:solidFill>
                <a:latin typeface="Times" charset="0"/>
              </a:defRPr>
            </a:lvl6pPr>
            <a:lvl7pPr marL="2921499" indent="-224731" eaLnBrk="0" fontAlgn="base" hangingPunct="0">
              <a:spcBef>
                <a:spcPct val="0"/>
              </a:spcBef>
              <a:spcAft>
                <a:spcPct val="0"/>
              </a:spcAft>
              <a:defRPr sz="2400">
                <a:solidFill>
                  <a:schemeClr val="tx1"/>
                </a:solidFill>
                <a:latin typeface="Times" charset="0"/>
              </a:defRPr>
            </a:lvl7pPr>
            <a:lvl8pPr marL="3370961" indent="-224731" eaLnBrk="0" fontAlgn="base" hangingPunct="0">
              <a:spcBef>
                <a:spcPct val="0"/>
              </a:spcBef>
              <a:spcAft>
                <a:spcPct val="0"/>
              </a:spcAft>
              <a:defRPr sz="2400">
                <a:solidFill>
                  <a:schemeClr val="tx1"/>
                </a:solidFill>
                <a:latin typeface="Times" charset="0"/>
              </a:defRPr>
            </a:lvl8pPr>
            <a:lvl9pPr marL="3820422" indent="-224731" eaLnBrk="0" fontAlgn="base" hangingPunct="0">
              <a:spcBef>
                <a:spcPct val="0"/>
              </a:spcBef>
              <a:spcAft>
                <a:spcPct val="0"/>
              </a:spcAft>
              <a:defRPr sz="2400">
                <a:solidFill>
                  <a:schemeClr val="tx1"/>
                </a:solidFill>
                <a:latin typeface="Times" charset="0"/>
              </a:defRPr>
            </a:lvl9pPr>
          </a:lstStyle>
          <a:p>
            <a:fld id="{561E2576-45E0-49CB-AB7E-55D133B551E9}" type="slidenum">
              <a:rPr lang="en-US" sz="1100"/>
              <a:pPr/>
              <a:t>35</a:t>
            </a:fld>
            <a:endParaRPr lang="en-US" sz="1100"/>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defRPr>
            </a:lvl1pPr>
            <a:lvl2pPr marL="730375" indent="-280913">
              <a:defRPr sz="2400">
                <a:solidFill>
                  <a:schemeClr val="tx1"/>
                </a:solidFill>
                <a:latin typeface="Times" charset="0"/>
              </a:defRPr>
            </a:lvl2pPr>
            <a:lvl3pPr marL="1123654" indent="-224731">
              <a:defRPr sz="2400">
                <a:solidFill>
                  <a:schemeClr val="tx1"/>
                </a:solidFill>
                <a:latin typeface="Times" charset="0"/>
              </a:defRPr>
            </a:lvl3pPr>
            <a:lvl4pPr marL="1573115" indent="-224731">
              <a:defRPr sz="2400">
                <a:solidFill>
                  <a:schemeClr val="tx1"/>
                </a:solidFill>
                <a:latin typeface="Times" charset="0"/>
              </a:defRPr>
            </a:lvl4pPr>
            <a:lvl5pPr marL="2022576" indent="-224731">
              <a:defRPr sz="2400">
                <a:solidFill>
                  <a:schemeClr val="tx1"/>
                </a:solidFill>
                <a:latin typeface="Times" charset="0"/>
              </a:defRPr>
            </a:lvl5pPr>
            <a:lvl6pPr marL="2472038" indent="-224731" eaLnBrk="0" fontAlgn="base" hangingPunct="0">
              <a:spcBef>
                <a:spcPct val="0"/>
              </a:spcBef>
              <a:spcAft>
                <a:spcPct val="0"/>
              </a:spcAft>
              <a:defRPr sz="2400">
                <a:solidFill>
                  <a:schemeClr val="tx1"/>
                </a:solidFill>
                <a:latin typeface="Times" charset="0"/>
              </a:defRPr>
            </a:lvl6pPr>
            <a:lvl7pPr marL="2921499" indent="-224731" eaLnBrk="0" fontAlgn="base" hangingPunct="0">
              <a:spcBef>
                <a:spcPct val="0"/>
              </a:spcBef>
              <a:spcAft>
                <a:spcPct val="0"/>
              </a:spcAft>
              <a:defRPr sz="2400">
                <a:solidFill>
                  <a:schemeClr val="tx1"/>
                </a:solidFill>
                <a:latin typeface="Times" charset="0"/>
              </a:defRPr>
            </a:lvl7pPr>
            <a:lvl8pPr marL="3370961" indent="-224731" eaLnBrk="0" fontAlgn="base" hangingPunct="0">
              <a:spcBef>
                <a:spcPct val="0"/>
              </a:spcBef>
              <a:spcAft>
                <a:spcPct val="0"/>
              </a:spcAft>
              <a:defRPr sz="2400">
                <a:solidFill>
                  <a:schemeClr val="tx1"/>
                </a:solidFill>
                <a:latin typeface="Times" charset="0"/>
              </a:defRPr>
            </a:lvl8pPr>
            <a:lvl9pPr marL="3820422" indent="-224731" eaLnBrk="0" fontAlgn="base" hangingPunct="0">
              <a:spcBef>
                <a:spcPct val="0"/>
              </a:spcBef>
              <a:spcAft>
                <a:spcPct val="0"/>
              </a:spcAft>
              <a:defRPr sz="2400">
                <a:solidFill>
                  <a:schemeClr val="tx1"/>
                </a:solidFill>
                <a:latin typeface="Times" charset="0"/>
              </a:defRPr>
            </a:lvl9pPr>
          </a:lstStyle>
          <a:p>
            <a:fld id="{DCA2EB6A-5AE5-42E6-AF16-7772DF31E222}" type="slidenum">
              <a:rPr lang="en-US" sz="1100"/>
              <a:pPr/>
              <a:t>40</a:t>
            </a:fld>
            <a:endParaRPr lang="en-US" sz="1100"/>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defRPr>
            </a:lvl1pPr>
            <a:lvl2pPr marL="730375" indent="-280913">
              <a:defRPr sz="2400">
                <a:solidFill>
                  <a:schemeClr val="tx1"/>
                </a:solidFill>
                <a:latin typeface="Times" charset="0"/>
              </a:defRPr>
            </a:lvl2pPr>
            <a:lvl3pPr marL="1123654" indent="-224731">
              <a:defRPr sz="2400">
                <a:solidFill>
                  <a:schemeClr val="tx1"/>
                </a:solidFill>
                <a:latin typeface="Times" charset="0"/>
              </a:defRPr>
            </a:lvl3pPr>
            <a:lvl4pPr marL="1573115" indent="-224731">
              <a:defRPr sz="2400">
                <a:solidFill>
                  <a:schemeClr val="tx1"/>
                </a:solidFill>
                <a:latin typeface="Times" charset="0"/>
              </a:defRPr>
            </a:lvl4pPr>
            <a:lvl5pPr marL="2022576" indent="-224731">
              <a:defRPr sz="2400">
                <a:solidFill>
                  <a:schemeClr val="tx1"/>
                </a:solidFill>
                <a:latin typeface="Times" charset="0"/>
              </a:defRPr>
            </a:lvl5pPr>
            <a:lvl6pPr marL="2472038" indent="-224731" eaLnBrk="0" fontAlgn="base" hangingPunct="0">
              <a:spcBef>
                <a:spcPct val="0"/>
              </a:spcBef>
              <a:spcAft>
                <a:spcPct val="0"/>
              </a:spcAft>
              <a:defRPr sz="2400">
                <a:solidFill>
                  <a:schemeClr val="tx1"/>
                </a:solidFill>
                <a:latin typeface="Times" charset="0"/>
              </a:defRPr>
            </a:lvl6pPr>
            <a:lvl7pPr marL="2921499" indent="-224731" eaLnBrk="0" fontAlgn="base" hangingPunct="0">
              <a:spcBef>
                <a:spcPct val="0"/>
              </a:spcBef>
              <a:spcAft>
                <a:spcPct val="0"/>
              </a:spcAft>
              <a:defRPr sz="2400">
                <a:solidFill>
                  <a:schemeClr val="tx1"/>
                </a:solidFill>
                <a:latin typeface="Times" charset="0"/>
              </a:defRPr>
            </a:lvl7pPr>
            <a:lvl8pPr marL="3370961" indent="-224731" eaLnBrk="0" fontAlgn="base" hangingPunct="0">
              <a:spcBef>
                <a:spcPct val="0"/>
              </a:spcBef>
              <a:spcAft>
                <a:spcPct val="0"/>
              </a:spcAft>
              <a:defRPr sz="2400">
                <a:solidFill>
                  <a:schemeClr val="tx1"/>
                </a:solidFill>
                <a:latin typeface="Times" charset="0"/>
              </a:defRPr>
            </a:lvl8pPr>
            <a:lvl9pPr marL="3820422" indent="-224731" eaLnBrk="0" fontAlgn="base" hangingPunct="0">
              <a:spcBef>
                <a:spcPct val="0"/>
              </a:spcBef>
              <a:spcAft>
                <a:spcPct val="0"/>
              </a:spcAft>
              <a:defRPr sz="2400">
                <a:solidFill>
                  <a:schemeClr val="tx1"/>
                </a:solidFill>
                <a:latin typeface="Times" charset="0"/>
              </a:defRPr>
            </a:lvl9pPr>
          </a:lstStyle>
          <a:p>
            <a:fld id="{D9D640B6-A976-41BD-BCFA-F4720693EA54}" type="slidenum">
              <a:rPr lang="en-US" sz="1100"/>
              <a:pPr/>
              <a:t>41</a:t>
            </a:fld>
            <a:endParaRPr lang="en-US" sz="1100"/>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defRPr>
            </a:lvl1pPr>
            <a:lvl2pPr marL="730375" indent="-280913">
              <a:defRPr sz="2400">
                <a:solidFill>
                  <a:schemeClr val="tx1"/>
                </a:solidFill>
                <a:latin typeface="Times" charset="0"/>
              </a:defRPr>
            </a:lvl2pPr>
            <a:lvl3pPr marL="1123654" indent="-224731">
              <a:defRPr sz="2400">
                <a:solidFill>
                  <a:schemeClr val="tx1"/>
                </a:solidFill>
                <a:latin typeface="Times" charset="0"/>
              </a:defRPr>
            </a:lvl3pPr>
            <a:lvl4pPr marL="1573115" indent="-224731">
              <a:defRPr sz="2400">
                <a:solidFill>
                  <a:schemeClr val="tx1"/>
                </a:solidFill>
                <a:latin typeface="Times" charset="0"/>
              </a:defRPr>
            </a:lvl4pPr>
            <a:lvl5pPr marL="2022576" indent="-224731">
              <a:defRPr sz="2400">
                <a:solidFill>
                  <a:schemeClr val="tx1"/>
                </a:solidFill>
                <a:latin typeface="Times" charset="0"/>
              </a:defRPr>
            </a:lvl5pPr>
            <a:lvl6pPr marL="2472038" indent="-224731" eaLnBrk="0" fontAlgn="base" hangingPunct="0">
              <a:spcBef>
                <a:spcPct val="0"/>
              </a:spcBef>
              <a:spcAft>
                <a:spcPct val="0"/>
              </a:spcAft>
              <a:defRPr sz="2400">
                <a:solidFill>
                  <a:schemeClr val="tx1"/>
                </a:solidFill>
                <a:latin typeface="Times" charset="0"/>
              </a:defRPr>
            </a:lvl6pPr>
            <a:lvl7pPr marL="2921499" indent="-224731" eaLnBrk="0" fontAlgn="base" hangingPunct="0">
              <a:spcBef>
                <a:spcPct val="0"/>
              </a:spcBef>
              <a:spcAft>
                <a:spcPct val="0"/>
              </a:spcAft>
              <a:defRPr sz="2400">
                <a:solidFill>
                  <a:schemeClr val="tx1"/>
                </a:solidFill>
                <a:latin typeface="Times" charset="0"/>
              </a:defRPr>
            </a:lvl7pPr>
            <a:lvl8pPr marL="3370961" indent="-224731" eaLnBrk="0" fontAlgn="base" hangingPunct="0">
              <a:spcBef>
                <a:spcPct val="0"/>
              </a:spcBef>
              <a:spcAft>
                <a:spcPct val="0"/>
              </a:spcAft>
              <a:defRPr sz="2400">
                <a:solidFill>
                  <a:schemeClr val="tx1"/>
                </a:solidFill>
                <a:latin typeface="Times" charset="0"/>
              </a:defRPr>
            </a:lvl8pPr>
            <a:lvl9pPr marL="3820422" indent="-224731" eaLnBrk="0" fontAlgn="base" hangingPunct="0">
              <a:spcBef>
                <a:spcPct val="0"/>
              </a:spcBef>
              <a:spcAft>
                <a:spcPct val="0"/>
              </a:spcAft>
              <a:defRPr sz="2400">
                <a:solidFill>
                  <a:schemeClr val="tx1"/>
                </a:solidFill>
                <a:latin typeface="Times" charset="0"/>
              </a:defRPr>
            </a:lvl9pPr>
          </a:lstStyle>
          <a:p>
            <a:fld id="{04C96103-3C57-4754-A0C7-ABE6CFED47B7}" type="slidenum">
              <a:rPr lang="en-US" sz="1100"/>
              <a:pPr/>
              <a:t>48</a:t>
            </a:fld>
            <a:endParaRPr lang="en-US" sz="1100"/>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defRPr>
            </a:lvl1pPr>
            <a:lvl2pPr marL="730375" indent="-280913">
              <a:defRPr sz="2400">
                <a:solidFill>
                  <a:schemeClr val="tx1"/>
                </a:solidFill>
                <a:latin typeface="Times" charset="0"/>
              </a:defRPr>
            </a:lvl2pPr>
            <a:lvl3pPr marL="1123654" indent="-224731">
              <a:defRPr sz="2400">
                <a:solidFill>
                  <a:schemeClr val="tx1"/>
                </a:solidFill>
                <a:latin typeface="Times" charset="0"/>
              </a:defRPr>
            </a:lvl3pPr>
            <a:lvl4pPr marL="1573115" indent="-224731">
              <a:defRPr sz="2400">
                <a:solidFill>
                  <a:schemeClr val="tx1"/>
                </a:solidFill>
                <a:latin typeface="Times" charset="0"/>
              </a:defRPr>
            </a:lvl4pPr>
            <a:lvl5pPr marL="2022576" indent="-224731">
              <a:defRPr sz="2400">
                <a:solidFill>
                  <a:schemeClr val="tx1"/>
                </a:solidFill>
                <a:latin typeface="Times" charset="0"/>
              </a:defRPr>
            </a:lvl5pPr>
            <a:lvl6pPr marL="2472038" indent="-224731" eaLnBrk="0" fontAlgn="base" hangingPunct="0">
              <a:spcBef>
                <a:spcPct val="0"/>
              </a:spcBef>
              <a:spcAft>
                <a:spcPct val="0"/>
              </a:spcAft>
              <a:defRPr sz="2400">
                <a:solidFill>
                  <a:schemeClr val="tx1"/>
                </a:solidFill>
                <a:latin typeface="Times" charset="0"/>
              </a:defRPr>
            </a:lvl6pPr>
            <a:lvl7pPr marL="2921499" indent="-224731" eaLnBrk="0" fontAlgn="base" hangingPunct="0">
              <a:spcBef>
                <a:spcPct val="0"/>
              </a:spcBef>
              <a:spcAft>
                <a:spcPct val="0"/>
              </a:spcAft>
              <a:defRPr sz="2400">
                <a:solidFill>
                  <a:schemeClr val="tx1"/>
                </a:solidFill>
                <a:latin typeface="Times" charset="0"/>
              </a:defRPr>
            </a:lvl7pPr>
            <a:lvl8pPr marL="3370961" indent="-224731" eaLnBrk="0" fontAlgn="base" hangingPunct="0">
              <a:spcBef>
                <a:spcPct val="0"/>
              </a:spcBef>
              <a:spcAft>
                <a:spcPct val="0"/>
              </a:spcAft>
              <a:defRPr sz="2400">
                <a:solidFill>
                  <a:schemeClr val="tx1"/>
                </a:solidFill>
                <a:latin typeface="Times" charset="0"/>
              </a:defRPr>
            </a:lvl8pPr>
            <a:lvl9pPr marL="3820422" indent="-224731" eaLnBrk="0" fontAlgn="base" hangingPunct="0">
              <a:spcBef>
                <a:spcPct val="0"/>
              </a:spcBef>
              <a:spcAft>
                <a:spcPct val="0"/>
              </a:spcAft>
              <a:defRPr sz="2400">
                <a:solidFill>
                  <a:schemeClr val="tx1"/>
                </a:solidFill>
                <a:latin typeface="Times" charset="0"/>
              </a:defRPr>
            </a:lvl9pPr>
          </a:lstStyle>
          <a:p>
            <a:fld id="{44D55257-C60B-47BD-9904-D3347A5DEF51}" type="slidenum">
              <a:rPr lang="en-US" sz="1100"/>
              <a:pPr/>
              <a:t>49</a:t>
            </a:fld>
            <a:endParaRPr lang="en-US" sz="1100"/>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defRPr>
            </a:lvl1pPr>
            <a:lvl2pPr marL="730375" indent="-280913">
              <a:defRPr sz="2400">
                <a:solidFill>
                  <a:schemeClr val="tx1"/>
                </a:solidFill>
                <a:latin typeface="Times" charset="0"/>
              </a:defRPr>
            </a:lvl2pPr>
            <a:lvl3pPr marL="1123654" indent="-224731">
              <a:defRPr sz="2400">
                <a:solidFill>
                  <a:schemeClr val="tx1"/>
                </a:solidFill>
                <a:latin typeface="Times" charset="0"/>
              </a:defRPr>
            </a:lvl3pPr>
            <a:lvl4pPr marL="1573115" indent="-224731">
              <a:defRPr sz="2400">
                <a:solidFill>
                  <a:schemeClr val="tx1"/>
                </a:solidFill>
                <a:latin typeface="Times" charset="0"/>
              </a:defRPr>
            </a:lvl4pPr>
            <a:lvl5pPr marL="2022576" indent="-224731">
              <a:defRPr sz="2400">
                <a:solidFill>
                  <a:schemeClr val="tx1"/>
                </a:solidFill>
                <a:latin typeface="Times" charset="0"/>
              </a:defRPr>
            </a:lvl5pPr>
            <a:lvl6pPr marL="2472038" indent="-224731" eaLnBrk="0" fontAlgn="base" hangingPunct="0">
              <a:spcBef>
                <a:spcPct val="0"/>
              </a:spcBef>
              <a:spcAft>
                <a:spcPct val="0"/>
              </a:spcAft>
              <a:defRPr sz="2400">
                <a:solidFill>
                  <a:schemeClr val="tx1"/>
                </a:solidFill>
                <a:latin typeface="Times" charset="0"/>
              </a:defRPr>
            </a:lvl6pPr>
            <a:lvl7pPr marL="2921499" indent="-224731" eaLnBrk="0" fontAlgn="base" hangingPunct="0">
              <a:spcBef>
                <a:spcPct val="0"/>
              </a:spcBef>
              <a:spcAft>
                <a:spcPct val="0"/>
              </a:spcAft>
              <a:defRPr sz="2400">
                <a:solidFill>
                  <a:schemeClr val="tx1"/>
                </a:solidFill>
                <a:latin typeface="Times" charset="0"/>
              </a:defRPr>
            </a:lvl7pPr>
            <a:lvl8pPr marL="3370961" indent="-224731" eaLnBrk="0" fontAlgn="base" hangingPunct="0">
              <a:spcBef>
                <a:spcPct val="0"/>
              </a:spcBef>
              <a:spcAft>
                <a:spcPct val="0"/>
              </a:spcAft>
              <a:defRPr sz="2400">
                <a:solidFill>
                  <a:schemeClr val="tx1"/>
                </a:solidFill>
                <a:latin typeface="Times" charset="0"/>
              </a:defRPr>
            </a:lvl8pPr>
            <a:lvl9pPr marL="3820422" indent="-224731" eaLnBrk="0" fontAlgn="base" hangingPunct="0">
              <a:spcBef>
                <a:spcPct val="0"/>
              </a:spcBef>
              <a:spcAft>
                <a:spcPct val="0"/>
              </a:spcAft>
              <a:defRPr sz="2400">
                <a:solidFill>
                  <a:schemeClr val="tx1"/>
                </a:solidFill>
                <a:latin typeface="Times" charset="0"/>
              </a:defRPr>
            </a:lvl9pPr>
          </a:lstStyle>
          <a:p>
            <a:fld id="{49734397-CE9E-49AD-83E9-58A88D4A5538}" type="slidenum">
              <a:rPr lang="en-US" sz="1100"/>
              <a:pPr/>
              <a:t>50</a:t>
            </a:fld>
            <a:endParaRPr lang="en-US" sz="1100"/>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txBox="1">
            <a:spLocks noGrp="1" noChangeArrowheads="1"/>
          </p:cNvSpPr>
          <p:nvPr/>
        </p:nvSpPr>
        <p:spPr bwMode="auto">
          <a:xfrm>
            <a:off x="3884613" y="8684720"/>
            <a:ext cx="2971800" cy="4577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893" tIns="44946" rIns="89893" bIns="44946" anchor="b"/>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r"/>
            <a:fld id="{D721CF8D-EA3C-4DE8-A7A4-0AC71FFB27C3}" type="slidenum">
              <a:rPr lang="en-US" sz="1100"/>
              <a:pPr algn="r"/>
              <a:t>58</a:t>
            </a:fld>
            <a:endParaRPr lang="en-US" sz="1100"/>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txBox="1">
            <a:spLocks noGrp="1" noChangeArrowheads="1"/>
          </p:cNvSpPr>
          <p:nvPr/>
        </p:nvSpPr>
        <p:spPr bwMode="auto">
          <a:xfrm>
            <a:off x="3884613" y="8684720"/>
            <a:ext cx="2971800" cy="4577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893" tIns="44946" rIns="89893" bIns="44946" anchor="b"/>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r"/>
            <a:fld id="{7A705C28-8546-4464-9F57-413E01740646}" type="slidenum">
              <a:rPr lang="en-US" sz="1100"/>
              <a:pPr algn="r"/>
              <a:t>59</a:t>
            </a:fld>
            <a:endParaRPr lang="en-US" sz="1100"/>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txBox="1">
            <a:spLocks noGrp="1" noChangeArrowheads="1"/>
          </p:cNvSpPr>
          <p:nvPr/>
        </p:nvSpPr>
        <p:spPr bwMode="auto">
          <a:xfrm>
            <a:off x="3884613" y="8684720"/>
            <a:ext cx="2971800" cy="4577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893" tIns="44946" rIns="89893" bIns="44946" anchor="b"/>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r"/>
            <a:fld id="{9DE1C522-588C-4C70-B749-069741666EF2}" type="slidenum">
              <a:rPr lang="en-US" sz="1100"/>
              <a:pPr algn="r"/>
              <a:t>61</a:t>
            </a:fld>
            <a:endParaRPr lang="en-US" sz="1100"/>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defRPr>
            </a:lvl1pPr>
            <a:lvl2pPr marL="730375" indent="-280913">
              <a:defRPr sz="2400">
                <a:solidFill>
                  <a:schemeClr val="tx1"/>
                </a:solidFill>
                <a:latin typeface="Times" charset="0"/>
              </a:defRPr>
            </a:lvl2pPr>
            <a:lvl3pPr marL="1123654" indent="-224731">
              <a:defRPr sz="2400">
                <a:solidFill>
                  <a:schemeClr val="tx1"/>
                </a:solidFill>
                <a:latin typeface="Times" charset="0"/>
              </a:defRPr>
            </a:lvl3pPr>
            <a:lvl4pPr marL="1573115" indent="-224731">
              <a:defRPr sz="2400">
                <a:solidFill>
                  <a:schemeClr val="tx1"/>
                </a:solidFill>
                <a:latin typeface="Times" charset="0"/>
              </a:defRPr>
            </a:lvl4pPr>
            <a:lvl5pPr marL="2022576" indent="-224731">
              <a:defRPr sz="2400">
                <a:solidFill>
                  <a:schemeClr val="tx1"/>
                </a:solidFill>
                <a:latin typeface="Times" charset="0"/>
              </a:defRPr>
            </a:lvl5pPr>
            <a:lvl6pPr marL="2472038" indent="-224731" eaLnBrk="0" fontAlgn="base" hangingPunct="0">
              <a:spcBef>
                <a:spcPct val="0"/>
              </a:spcBef>
              <a:spcAft>
                <a:spcPct val="0"/>
              </a:spcAft>
              <a:defRPr sz="2400">
                <a:solidFill>
                  <a:schemeClr val="tx1"/>
                </a:solidFill>
                <a:latin typeface="Times" charset="0"/>
              </a:defRPr>
            </a:lvl6pPr>
            <a:lvl7pPr marL="2921499" indent="-224731" eaLnBrk="0" fontAlgn="base" hangingPunct="0">
              <a:spcBef>
                <a:spcPct val="0"/>
              </a:spcBef>
              <a:spcAft>
                <a:spcPct val="0"/>
              </a:spcAft>
              <a:defRPr sz="2400">
                <a:solidFill>
                  <a:schemeClr val="tx1"/>
                </a:solidFill>
                <a:latin typeface="Times" charset="0"/>
              </a:defRPr>
            </a:lvl7pPr>
            <a:lvl8pPr marL="3370961" indent="-224731" eaLnBrk="0" fontAlgn="base" hangingPunct="0">
              <a:spcBef>
                <a:spcPct val="0"/>
              </a:spcBef>
              <a:spcAft>
                <a:spcPct val="0"/>
              </a:spcAft>
              <a:defRPr sz="2400">
                <a:solidFill>
                  <a:schemeClr val="tx1"/>
                </a:solidFill>
                <a:latin typeface="Times" charset="0"/>
              </a:defRPr>
            </a:lvl8pPr>
            <a:lvl9pPr marL="3820422" indent="-224731" eaLnBrk="0" fontAlgn="base" hangingPunct="0">
              <a:spcBef>
                <a:spcPct val="0"/>
              </a:spcBef>
              <a:spcAft>
                <a:spcPct val="0"/>
              </a:spcAft>
              <a:defRPr sz="2400">
                <a:solidFill>
                  <a:schemeClr val="tx1"/>
                </a:solidFill>
                <a:latin typeface="Times" charset="0"/>
              </a:defRPr>
            </a:lvl9pPr>
          </a:lstStyle>
          <a:p>
            <a:fld id="{79566E56-B4F6-4DEE-B6E9-944DAF589220}" type="slidenum">
              <a:rPr lang="en-US" sz="1100"/>
              <a:pPr/>
              <a:t>15</a:t>
            </a:fld>
            <a:endParaRPr lang="en-US" sz="110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txBox="1">
            <a:spLocks noGrp="1" noChangeArrowheads="1"/>
          </p:cNvSpPr>
          <p:nvPr/>
        </p:nvSpPr>
        <p:spPr bwMode="auto">
          <a:xfrm>
            <a:off x="3884613" y="8684720"/>
            <a:ext cx="2971800" cy="4577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893" tIns="44946" rIns="89893" bIns="44946" anchor="b"/>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r"/>
            <a:fld id="{56AAF832-8803-4BCA-A1FB-F5D2FFE171A4}" type="slidenum">
              <a:rPr lang="en-US" sz="1100"/>
              <a:pPr algn="r"/>
              <a:t>64</a:t>
            </a:fld>
            <a:endParaRPr lang="en-US" sz="1100"/>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txBox="1">
            <a:spLocks noGrp="1" noChangeArrowheads="1"/>
          </p:cNvSpPr>
          <p:nvPr/>
        </p:nvSpPr>
        <p:spPr bwMode="auto">
          <a:xfrm>
            <a:off x="3884613" y="8684720"/>
            <a:ext cx="2971800" cy="4577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893" tIns="44946" rIns="89893" bIns="44946" anchor="b"/>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r"/>
            <a:fld id="{2D09B4BF-6EA4-4446-9A39-9D70B5206C1E}" type="slidenum">
              <a:rPr lang="en-US" sz="1100"/>
              <a:pPr algn="r"/>
              <a:t>65</a:t>
            </a:fld>
            <a:endParaRPr lang="en-US" sz="1100"/>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txBox="1">
            <a:spLocks noGrp="1" noChangeArrowheads="1"/>
          </p:cNvSpPr>
          <p:nvPr/>
        </p:nvSpPr>
        <p:spPr bwMode="auto">
          <a:xfrm>
            <a:off x="3884613" y="8684720"/>
            <a:ext cx="2971800" cy="4577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893" tIns="44946" rIns="89893" bIns="44946" anchor="b"/>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r"/>
            <a:fld id="{6EA4CD07-D901-43D0-8F9A-9616D67E5DA3}" type="slidenum">
              <a:rPr lang="en-US" sz="1100"/>
              <a:pPr algn="r"/>
              <a:t>66</a:t>
            </a:fld>
            <a:endParaRPr lang="en-US" sz="1100"/>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txBox="1">
            <a:spLocks noGrp="1" noChangeArrowheads="1"/>
          </p:cNvSpPr>
          <p:nvPr/>
        </p:nvSpPr>
        <p:spPr bwMode="auto">
          <a:xfrm>
            <a:off x="3884613" y="8684720"/>
            <a:ext cx="2971800" cy="4577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893" tIns="44946" rIns="89893" bIns="44946" anchor="b"/>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r"/>
            <a:fld id="{C452F8D2-9819-4B7F-B4A3-E7539852BDBD}" type="slidenum">
              <a:rPr lang="en-US" sz="1100"/>
              <a:pPr algn="r"/>
              <a:t>67</a:t>
            </a:fld>
            <a:endParaRPr lang="en-US" sz="1100"/>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txBox="1">
            <a:spLocks noGrp="1" noChangeArrowheads="1"/>
          </p:cNvSpPr>
          <p:nvPr/>
        </p:nvSpPr>
        <p:spPr bwMode="auto">
          <a:xfrm>
            <a:off x="3884613" y="8684720"/>
            <a:ext cx="2971800" cy="4577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893" tIns="44946" rIns="89893" bIns="44946" anchor="b"/>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r"/>
            <a:fld id="{B9BF7454-3242-487D-807D-75AF8E47D20D}" type="slidenum">
              <a:rPr lang="en-US" sz="1100"/>
              <a:pPr algn="r"/>
              <a:t>79</a:t>
            </a:fld>
            <a:endParaRPr lang="en-US" sz="1100"/>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txBox="1">
            <a:spLocks noGrp="1" noChangeArrowheads="1"/>
          </p:cNvSpPr>
          <p:nvPr/>
        </p:nvSpPr>
        <p:spPr bwMode="auto">
          <a:xfrm>
            <a:off x="3884613" y="8684720"/>
            <a:ext cx="2971800" cy="4577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893" tIns="44946" rIns="89893" bIns="44946" anchor="b"/>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r"/>
            <a:fld id="{66C7A595-2577-4E10-8FA5-5BD924D4393F}" type="slidenum">
              <a:rPr lang="en-US" sz="1100"/>
              <a:pPr algn="r"/>
              <a:t>80</a:t>
            </a:fld>
            <a:endParaRPr lang="en-US" sz="1100"/>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txBox="1">
            <a:spLocks noGrp="1" noChangeArrowheads="1"/>
          </p:cNvSpPr>
          <p:nvPr/>
        </p:nvSpPr>
        <p:spPr bwMode="auto">
          <a:xfrm>
            <a:off x="3884613" y="8684720"/>
            <a:ext cx="2971800" cy="4577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893" tIns="44946" rIns="89893" bIns="44946" anchor="b"/>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r"/>
            <a:fld id="{8A776374-E7B4-4AF7-A00E-D963D1B31448}" type="slidenum">
              <a:rPr lang="en-US" sz="1100"/>
              <a:pPr algn="r"/>
              <a:t>82</a:t>
            </a:fld>
            <a:endParaRPr lang="en-US" sz="1100"/>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txBox="1">
            <a:spLocks noGrp="1" noChangeArrowheads="1"/>
          </p:cNvSpPr>
          <p:nvPr/>
        </p:nvSpPr>
        <p:spPr bwMode="auto">
          <a:xfrm>
            <a:off x="3884613" y="8684720"/>
            <a:ext cx="2971800" cy="4577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893" tIns="44946" rIns="89893" bIns="44946" anchor="b"/>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r"/>
            <a:fld id="{3F23176E-3243-495A-965E-7300AF437914}" type="slidenum">
              <a:rPr lang="en-US" sz="1100"/>
              <a:pPr algn="r"/>
              <a:t>84</a:t>
            </a:fld>
            <a:endParaRPr lang="en-US" sz="1100"/>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defRPr>
            </a:lvl1pPr>
            <a:lvl2pPr marL="730375" indent="-280913">
              <a:defRPr sz="2400">
                <a:solidFill>
                  <a:schemeClr val="tx1"/>
                </a:solidFill>
                <a:latin typeface="Times" charset="0"/>
              </a:defRPr>
            </a:lvl2pPr>
            <a:lvl3pPr marL="1123654" indent="-224731">
              <a:defRPr sz="2400">
                <a:solidFill>
                  <a:schemeClr val="tx1"/>
                </a:solidFill>
                <a:latin typeface="Times" charset="0"/>
              </a:defRPr>
            </a:lvl3pPr>
            <a:lvl4pPr marL="1573115" indent="-224731">
              <a:defRPr sz="2400">
                <a:solidFill>
                  <a:schemeClr val="tx1"/>
                </a:solidFill>
                <a:latin typeface="Times" charset="0"/>
              </a:defRPr>
            </a:lvl4pPr>
            <a:lvl5pPr marL="2022576" indent="-224731">
              <a:defRPr sz="2400">
                <a:solidFill>
                  <a:schemeClr val="tx1"/>
                </a:solidFill>
                <a:latin typeface="Times" charset="0"/>
              </a:defRPr>
            </a:lvl5pPr>
            <a:lvl6pPr marL="2472038" indent="-224731" eaLnBrk="0" fontAlgn="base" hangingPunct="0">
              <a:spcBef>
                <a:spcPct val="0"/>
              </a:spcBef>
              <a:spcAft>
                <a:spcPct val="0"/>
              </a:spcAft>
              <a:defRPr sz="2400">
                <a:solidFill>
                  <a:schemeClr val="tx1"/>
                </a:solidFill>
                <a:latin typeface="Times" charset="0"/>
              </a:defRPr>
            </a:lvl6pPr>
            <a:lvl7pPr marL="2921499" indent="-224731" eaLnBrk="0" fontAlgn="base" hangingPunct="0">
              <a:spcBef>
                <a:spcPct val="0"/>
              </a:spcBef>
              <a:spcAft>
                <a:spcPct val="0"/>
              </a:spcAft>
              <a:defRPr sz="2400">
                <a:solidFill>
                  <a:schemeClr val="tx1"/>
                </a:solidFill>
                <a:latin typeface="Times" charset="0"/>
              </a:defRPr>
            </a:lvl7pPr>
            <a:lvl8pPr marL="3370961" indent="-224731" eaLnBrk="0" fontAlgn="base" hangingPunct="0">
              <a:spcBef>
                <a:spcPct val="0"/>
              </a:spcBef>
              <a:spcAft>
                <a:spcPct val="0"/>
              </a:spcAft>
              <a:defRPr sz="2400">
                <a:solidFill>
                  <a:schemeClr val="tx1"/>
                </a:solidFill>
                <a:latin typeface="Times" charset="0"/>
              </a:defRPr>
            </a:lvl8pPr>
            <a:lvl9pPr marL="3820422" indent="-224731" eaLnBrk="0" fontAlgn="base" hangingPunct="0">
              <a:spcBef>
                <a:spcPct val="0"/>
              </a:spcBef>
              <a:spcAft>
                <a:spcPct val="0"/>
              </a:spcAft>
              <a:defRPr sz="2400">
                <a:solidFill>
                  <a:schemeClr val="tx1"/>
                </a:solidFill>
                <a:latin typeface="Times" charset="0"/>
              </a:defRPr>
            </a:lvl9pPr>
          </a:lstStyle>
          <a:p>
            <a:fld id="{4C7627B6-7739-4301-B884-0C61AC8E0519}" type="slidenum">
              <a:rPr lang="en-US" sz="1100"/>
              <a:pPr/>
              <a:t>16</a:t>
            </a:fld>
            <a:endParaRPr lang="en-US" sz="110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defRPr>
            </a:lvl1pPr>
            <a:lvl2pPr marL="730375" indent="-280913">
              <a:defRPr sz="2400">
                <a:solidFill>
                  <a:schemeClr val="tx1"/>
                </a:solidFill>
                <a:latin typeface="Times" charset="0"/>
              </a:defRPr>
            </a:lvl2pPr>
            <a:lvl3pPr marL="1123654" indent="-224731">
              <a:defRPr sz="2400">
                <a:solidFill>
                  <a:schemeClr val="tx1"/>
                </a:solidFill>
                <a:latin typeface="Times" charset="0"/>
              </a:defRPr>
            </a:lvl3pPr>
            <a:lvl4pPr marL="1573115" indent="-224731">
              <a:defRPr sz="2400">
                <a:solidFill>
                  <a:schemeClr val="tx1"/>
                </a:solidFill>
                <a:latin typeface="Times" charset="0"/>
              </a:defRPr>
            </a:lvl4pPr>
            <a:lvl5pPr marL="2022576" indent="-224731">
              <a:defRPr sz="2400">
                <a:solidFill>
                  <a:schemeClr val="tx1"/>
                </a:solidFill>
                <a:latin typeface="Times" charset="0"/>
              </a:defRPr>
            </a:lvl5pPr>
            <a:lvl6pPr marL="2472038" indent="-224731" eaLnBrk="0" fontAlgn="base" hangingPunct="0">
              <a:spcBef>
                <a:spcPct val="0"/>
              </a:spcBef>
              <a:spcAft>
                <a:spcPct val="0"/>
              </a:spcAft>
              <a:defRPr sz="2400">
                <a:solidFill>
                  <a:schemeClr val="tx1"/>
                </a:solidFill>
                <a:latin typeface="Times" charset="0"/>
              </a:defRPr>
            </a:lvl6pPr>
            <a:lvl7pPr marL="2921499" indent="-224731" eaLnBrk="0" fontAlgn="base" hangingPunct="0">
              <a:spcBef>
                <a:spcPct val="0"/>
              </a:spcBef>
              <a:spcAft>
                <a:spcPct val="0"/>
              </a:spcAft>
              <a:defRPr sz="2400">
                <a:solidFill>
                  <a:schemeClr val="tx1"/>
                </a:solidFill>
                <a:latin typeface="Times" charset="0"/>
              </a:defRPr>
            </a:lvl7pPr>
            <a:lvl8pPr marL="3370961" indent="-224731" eaLnBrk="0" fontAlgn="base" hangingPunct="0">
              <a:spcBef>
                <a:spcPct val="0"/>
              </a:spcBef>
              <a:spcAft>
                <a:spcPct val="0"/>
              </a:spcAft>
              <a:defRPr sz="2400">
                <a:solidFill>
                  <a:schemeClr val="tx1"/>
                </a:solidFill>
                <a:latin typeface="Times" charset="0"/>
              </a:defRPr>
            </a:lvl8pPr>
            <a:lvl9pPr marL="3820422" indent="-224731" eaLnBrk="0" fontAlgn="base" hangingPunct="0">
              <a:spcBef>
                <a:spcPct val="0"/>
              </a:spcBef>
              <a:spcAft>
                <a:spcPct val="0"/>
              </a:spcAft>
              <a:defRPr sz="2400">
                <a:solidFill>
                  <a:schemeClr val="tx1"/>
                </a:solidFill>
                <a:latin typeface="Times" charset="0"/>
              </a:defRPr>
            </a:lvl9pPr>
          </a:lstStyle>
          <a:p>
            <a:fld id="{64882A74-BF31-41C1-9B0A-096668F00054}" type="slidenum">
              <a:rPr lang="en-US" sz="1100"/>
              <a:pPr/>
              <a:t>24</a:t>
            </a:fld>
            <a:endParaRPr lang="en-US" sz="1100"/>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defRPr>
            </a:lvl1pPr>
            <a:lvl2pPr marL="730375" indent="-280913">
              <a:defRPr sz="2400">
                <a:solidFill>
                  <a:schemeClr val="tx1"/>
                </a:solidFill>
                <a:latin typeface="Times" charset="0"/>
              </a:defRPr>
            </a:lvl2pPr>
            <a:lvl3pPr marL="1123654" indent="-224731">
              <a:defRPr sz="2400">
                <a:solidFill>
                  <a:schemeClr val="tx1"/>
                </a:solidFill>
                <a:latin typeface="Times" charset="0"/>
              </a:defRPr>
            </a:lvl3pPr>
            <a:lvl4pPr marL="1573115" indent="-224731">
              <a:defRPr sz="2400">
                <a:solidFill>
                  <a:schemeClr val="tx1"/>
                </a:solidFill>
                <a:latin typeface="Times" charset="0"/>
              </a:defRPr>
            </a:lvl4pPr>
            <a:lvl5pPr marL="2022576" indent="-224731">
              <a:defRPr sz="2400">
                <a:solidFill>
                  <a:schemeClr val="tx1"/>
                </a:solidFill>
                <a:latin typeface="Times" charset="0"/>
              </a:defRPr>
            </a:lvl5pPr>
            <a:lvl6pPr marL="2472038" indent="-224731" eaLnBrk="0" fontAlgn="base" hangingPunct="0">
              <a:spcBef>
                <a:spcPct val="0"/>
              </a:spcBef>
              <a:spcAft>
                <a:spcPct val="0"/>
              </a:spcAft>
              <a:defRPr sz="2400">
                <a:solidFill>
                  <a:schemeClr val="tx1"/>
                </a:solidFill>
                <a:latin typeface="Times" charset="0"/>
              </a:defRPr>
            </a:lvl6pPr>
            <a:lvl7pPr marL="2921499" indent="-224731" eaLnBrk="0" fontAlgn="base" hangingPunct="0">
              <a:spcBef>
                <a:spcPct val="0"/>
              </a:spcBef>
              <a:spcAft>
                <a:spcPct val="0"/>
              </a:spcAft>
              <a:defRPr sz="2400">
                <a:solidFill>
                  <a:schemeClr val="tx1"/>
                </a:solidFill>
                <a:latin typeface="Times" charset="0"/>
              </a:defRPr>
            </a:lvl7pPr>
            <a:lvl8pPr marL="3370961" indent="-224731" eaLnBrk="0" fontAlgn="base" hangingPunct="0">
              <a:spcBef>
                <a:spcPct val="0"/>
              </a:spcBef>
              <a:spcAft>
                <a:spcPct val="0"/>
              </a:spcAft>
              <a:defRPr sz="2400">
                <a:solidFill>
                  <a:schemeClr val="tx1"/>
                </a:solidFill>
                <a:latin typeface="Times" charset="0"/>
              </a:defRPr>
            </a:lvl8pPr>
            <a:lvl9pPr marL="3820422" indent="-224731" eaLnBrk="0" fontAlgn="base" hangingPunct="0">
              <a:spcBef>
                <a:spcPct val="0"/>
              </a:spcBef>
              <a:spcAft>
                <a:spcPct val="0"/>
              </a:spcAft>
              <a:defRPr sz="2400">
                <a:solidFill>
                  <a:schemeClr val="tx1"/>
                </a:solidFill>
                <a:latin typeface="Times" charset="0"/>
              </a:defRPr>
            </a:lvl9pPr>
          </a:lstStyle>
          <a:p>
            <a:fld id="{05B318A9-6C0D-4043-A7F3-068239DE1C43}" type="slidenum">
              <a:rPr lang="en-US" sz="1100"/>
              <a:pPr/>
              <a:t>29</a:t>
            </a:fld>
            <a:endParaRPr lang="en-US" sz="1100"/>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defRPr>
            </a:lvl1pPr>
            <a:lvl2pPr marL="730375" indent="-280913">
              <a:defRPr sz="2400">
                <a:solidFill>
                  <a:schemeClr val="tx1"/>
                </a:solidFill>
                <a:latin typeface="Times" charset="0"/>
              </a:defRPr>
            </a:lvl2pPr>
            <a:lvl3pPr marL="1123654" indent="-224731">
              <a:defRPr sz="2400">
                <a:solidFill>
                  <a:schemeClr val="tx1"/>
                </a:solidFill>
                <a:latin typeface="Times" charset="0"/>
              </a:defRPr>
            </a:lvl3pPr>
            <a:lvl4pPr marL="1573115" indent="-224731">
              <a:defRPr sz="2400">
                <a:solidFill>
                  <a:schemeClr val="tx1"/>
                </a:solidFill>
                <a:latin typeface="Times" charset="0"/>
              </a:defRPr>
            </a:lvl4pPr>
            <a:lvl5pPr marL="2022576" indent="-224731">
              <a:defRPr sz="2400">
                <a:solidFill>
                  <a:schemeClr val="tx1"/>
                </a:solidFill>
                <a:latin typeface="Times" charset="0"/>
              </a:defRPr>
            </a:lvl5pPr>
            <a:lvl6pPr marL="2472038" indent="-224731" eaLnBrk="0" fontAlgn="base" hangingPunct="0">
              <a:spcBef>
                <a:spcPct val="0"/>
              </a:spcBef>
              <a:spcAft>
                <a:spcPct val="0"/>
              </a:spcAft>
              <a:defRPr sz="2400">
                <a:solidFill>
                  <a:schemeClr val="tx1"/>
                </a:solidFill>
                <a:latin typeface="Times" charset="0"/>
              </a:defRPr>
            </a:lvl6pPr>
            <a:lvl7pPr marL="2921499" indent="-224731" eaLnBrk="0" fontAlgn="base" hangingPunct="0">
              <a:spcBef>
                <a:spcPct val="0"/>
              </a:spcBef>
              <a:spcAft>
                <a:spcPct val="0"/>
              </a:spcAft>
              <a:defRPr sz="2400">
                <a:solidFill>
                  <a:schemeClr val="tx1"/>
                </a:solidFill>
                <a:latin typeface="Times" charset="0"/>
              </a:defRPr>
            </a:lvl7pPr>
            <a:lvl8pPr marL="3370961" indent="-224731" eaLnBrk="0" fontAlgn="base" hangingPunct="0">
              <a:spcBef>
                <a:spcPct val="0"/>
              </a:spcBef>
              <a:spcAft>
                <a:spcPct val="0"/>
              </a:spcAft>
              <a:defRPr sz="2400">
                <a:solidFill>
                  <a:schemeClr val="tx1"/>
                </a:solidFill>
                <a:latin typeface="Times" charset="0"/>
              </a:defRPr>
            </a:lvl8pPr>
            <a:lvl9pPr marL="3820422" indent="-224731" eaLnBrk="0" fontAlgn="base" hangingPunct="0">
              <a:spcBef>
                <a:spcPct val="0"/>
              </a:spcBef>
              <a:spcAft>
                <a:spcPct val="0"/>
              </a:spcAft>
              <a:defRPr sz="2400">
                <a:solidFill>
                  <a:schemeClr val="tx1"/>
                </a:solidFill>
                <a:latin typeface="Times" charset="0"/>
              </a:defRPr>
            </a:lvl9pPr>
          </a:lstStyle>
          <a:p>
            <a:fld id="{4F791B03-0E47-4F5C-989E-276A386FA23A}" type="slidenum">
              <a:rPr lang="en-US" sz="1100"/>
              <a:pPr/>
              <a:t>30</a:t>
            </a:fld>
            <a:endParaRPr lang="en-US" sz="1100"/>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defRPr>
            </a:lvl1pPr>
            <a:lvl2pPr marL="730375" indent="-280913">
              <a:defRPr sz="2400">
                <a:solidFill>
                  <a:schemeClr val="tx1"/>
                </a:solidFill>
                <a:latin typeface="Times" charset="0"/>
              </a:defRPr>
            </a:lvl2pPr>
            <a:lvl3pPr marL="1123654" indent="-224731">
              <a:defRPr sz="2400">
                <a:solidFill>
                  <a:schemeClr val="tx1"/>
                </a:solidFill>
                <a:latin typeface="Times" charset="0"/>
              </a:defRPr>
            </a:lvl3pPr>
            <a:lvl4pPr marL="1573115" indent="-224731">
              <a:defRPr sz="2400">
                <a:solidFill>
                  <a:schemeClr val="tx1"/>
                </a:solidFill>
                <a:latin typeface="Times" charset="0"/>
              </a:defRPr>
            </a:lvl4pPr>
            <a:lvl5pPr marL="2022576" indent="-224731">
              <a:defRPr sz="2400">
                <a:solidFill>
                  <a:schemeClr val="tx1"/>
                </a:solidFill>
                <a:latin typeface="Times" charset="0"/>
              </a:defRPr>
            </a:lvl5pPr>
            <a:lvl6pPr marL="2472038" indent="-224731" eaLnBrk="0" fontAlgn="base" hangingPunct="0">
              <a:spcBef>
                <a:spcPct val="0"/>
              </a:spcBef>
              <a:spcAft>
                <a:spcPct val="0"/>
              </a:spcAft>
              <a:defRPr sz="2400">
                <a:solidFill>
                  <a:schemeClr val="tx1"/>
                </a:solidFill>
                <a:latin typeface="Times" charset="0"/>
              </a:defRPr>
            </a:lvl6pPr>
            <a:lvl7pPr marL="2921499" indent="-224731" eaLnBrk="0" fontAlgn="base" hangingPunct="0">
              <a:spcBef>
                <a:spcPct val="0"/>
              </a:spcBef>
              <a:spcAft>
                <a:spcPct val="0"/>
              </a:spcAft>
              <a:defRPr sz="2400">
                <a:solidFill>
                  <a:schemeClr val="tx1"/>
                </a:solidFill>
                <a:latin typeface="Times" charset="0"/>
              </a:defRPr>
            </a:lvl7pPr>
            <a:lvl8pPr marL="3370961" indent="-224731" eaLnBrk="0" fontAlgn="base" hangingPunct="0">
              <a:spcBef>
                <a:spcPct val="0"/>
              </a:spcBef>
              <a:spcAft>
                <a:spcPct val="0"/>
              </a:spcAft>
              <a:defRPr sz="2400">
                <a:solidFill>
                  <a:schemeClr val="tx1"/>
                </a:solidFill>
                <a:latin typeface="Times" charset="0"/>
              </a:defRPr>
            </a:lvl8pPr>
            <a:lvl9pPr marL="3820422" indent="-224731" eaLnBrk="0" fontAlgn="base" hangingPunct="0">
              <a:spcBef>
                <a:spcPct val="0"/>
              </a:spcBef>
              <a:spcAft>
                <a:spcPct val="0"/>
              </a:spcAft>
              <a:defRPr sz="2400">
                <a:solidFill>
                  <a:schemeClr val="tx1"/>
                </a:solidFill>
                <a:latin typeface="Times" charset="0"/>
              </a:defRPr>
            </a:lvl9pPr>
          </a:lstStyle>
          <a:p>
            <a:fld id="{FB0DDC4C-33F9-4DF7-8A79-3C3309629708}" type="slidenum">
              <a:rPr lang="en-US" sz="1100"/>
              <a:pPr/>
              <a:t>31</a:t>
            </a:fld>
            <a:endParaRPr lang="en-US" sz="1100"/>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CA053-07D3-D34B-BA35-E321F5B83551}"/>
              </a:ext>
            </a:extLst>
          </p:cNvPr>
          <p:cNvSpPr>
            <a:spLocks noGrp="1"/>
          </p:cNvSpPr>
          <p:nvPr>
            <p:ph type="ctrTitle"/>
          </p:nvPr>
        </p:nvSpPr>
        <p:spPr>
          <a:xfrm>
            <a:off x="1143000" y="1122363"/>
            <a:ext cx="6858000" cy="2387600"/>
          </a:xfrm>
        </p:spPr>
        <p:txBody>
          <a:bodyPr anchor="b"/>
          <a:lstStyle>
            <a:lvl1pPr algn="ctr">
              <a:defRPr sz="4500"/>
            </a:lvl1pPr>
          </a:lstStyle>
          <a:p>
            <a:r>
              <a:rPr lang="en-GB"/>
              <a:t>Click to edit Master title style</a:t>
            </a:r>
            <a:endParaRPr lang="en-NL"/>
          </a:p>
        </p:txBody>
      </p:sp>
      <p:sp>
        <p:nvSpPr>
          <p:cNvPr id="3" name="Subtitle 2">
            <a:extLst>
              <a:ext uri="{FF2B5EF4-FFF2-40B4-BE49-F238E27FC236}">
                <a16:creationId xmlns:a16="http://schemas.microsoft.com/office/drawing/2014/main" id="{D014A40E-0B35-074F-B36C-C81501DA605C}"/>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BB6A3DE5-E848-CB46-AC4A-7AC8D312B634}"/>
              </a:ext>
            </a:extLst>
          </p:cNvPr>
          <p:cNvSpPr>
            <a:spLocks noGrp="1"/>
          </p:cNvSpPr>
          <p:nvPr>
            <p:ph type="dt" sz="half" idx="10"/>
          </p:nvPr>
        </p:nvSpPr>
        <p:spPr/>
        <p:txBody>
          <a:bodyPr/>
          <a:lstStyle/>
          <a:p>
            <a:fld id="{F767EA17-8ED0-4BB2-BF40-71C42A3CE44C}" type="datetimeFigureOut">
              <a:rPr lang="en-US" smtClean="0"/>
              <a:t>2/26/20</a:t>
            </a:fld>
            <a:endParaRPr lang="en-US"/>
          </a:p>
        </p:txBody>
      </p:sp>
      <p:sp>
        <p:nvSpPr>
          <p:cNvPr id="5" name="Footer Placeholder 4">
            <a:extLst>
              <a:ext uri="{FF2B5EF4-FFF2-40B4-BE49-F238E27FC236}">
                <a16:creationId xmlns:a16="http://schemas.microsoft.com/office/drawing/2014/main" id="{9D81F9E0-DE9C-284C-825E-F79059A2D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FE5470-5DCE-D242-9FE9-3EB5A1B40D4D}"/>
              </a:ext>
            </a:extLst>
          </p:cNvPr>
          <p:cNvSpPr>
            <a:spLocks noGrp="1"/>
          </p:cNvSpPr>
          <p:nvPr>
            <p:ph type="sldNum" sz="quarter" idx="12"/>
          </p:nvPr>
        </p:nvSpPr>
        <p:spPr/>
        <p:txBody>
          <a:bodyPr/>
          <a:lstStyle/>
          <a:p>
            <a:fld id="{4DC8410E-900F-4F6A-9052-9B5226BABD50}" type="slidenum">
              <a:rPr lang="en-US" smtClean="0"/>
              <a:t>‹#›</a:t>
            </a:fld>
            <a:endParaRPr lang="en-US"/>
          </a:p>
        </p:txBody>
      </p:sp>
    </p:spTree>
    <p:extLst>
      <p:ext uri="{BB962C8B-B14F-4D97-AF65-F5344CB8AC3E}">
        <p14:creationId xmlns:p14="http://schemas.microsoft.com/office/powerpoint/2010/main" val="677909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D49F0-2E8C-1744-9FC3-96BDCC57812A}"/>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7A371AAD-5A31-4742-AED9-DB73C2764A7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D723153F-1493-FE4A-84DE-EEDE8032630A}"/>
              </a:ext>
            </a:extLst>
          </p:cNvPr>
          <p:cNvSpPr>
            <a:spLocks noGrp="1"/>
          </p:cNvSpPr>
          <p:nvPr>
            <p:ph type="dt" sz="half" idx="10"/>
          </p:nvPr>
        </p:nvSpPr>
        <p:spPr/>
        <p:txBody>
          <a:bodyPr/>
          <a:lstStyle/>
          <a:p>
            <a:fld id="{F767EA17-8ED0-4BB2-BF40-71C42A3CE44C}" type="datetimeFigureOut">
              <a:rPr lang="en-US" smtClean="0"/>
              <a:t>2/26/20</a:t>
            </a:fld>
            <a:endParaRPr lang="en-US"/>
          </a:p>
        </p:txBody>
      </p:sp>
      <p:sp>
        <p:nvSpPr>
          <p:cNvPr id="5" name="Footer Placeholder 4">
            <a:extLst>
              <a:ext uri="{FF2B5EF4-FFF2-40B4-BE49-F238E27FC236}">
                <a16:creationId xmlns:a16="http://schemas.microsoft.com/office/drawing/2014/main" id="{53F58056-2306-C04A-B0BA-D200BDE713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B2FB5E-B3B8-994D-A85C-14E73C6A7E97}"/>
              </a:ext>
            </a:extLst>
          </p:cNvPr>
          <p:cNvSpPr>
            <a:spLocks noGrp="1"/>
          </p:cNvSpPr>
          <p:nvPr>
            <p:ph type="sldNum" sz="quarter" idx="12"/>
          </p:nvPr>
        </p:nvSpPr>
        <p:spPr/>
        <p:txBody>
          <a:bodyPr/>
          <a:lstStyle/>
          <a:p>
            <a:fld id="{4DC8410E-900F-4F6A-9052-9B5226BABD50}" type="slidenum">
              <a:rPr lang="en-US" smtClean="0"/>
              <a:t>‹#›</a:t>
            </a:fld>
            <a:endParaRPr lang="en-US"/>
          </a:p>
        </p:txBody>
      </p:sp>
    </p:spTree>
    <p:extLst>
      <p:ext uri="{BB962C8B-B14F-4D97-AF65-F5344CB8AC3E}">
        <p14:creationId xmlns:p14="http://schemas.microsoft.com/office/powerpoint/2010/main" val="1047676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011EC8-5E32-8948-A4BA-54E40B30AE3E}"/>
              </a:ext>
            </a:extLst>
          </p:cNvPr>
          <p:cNvSpPr>
            <a:spLocks noGrp="1"/>
          </p:cNvSpPr>
          <p:nvPr>
            <p:ph type="title" orient="vert"/>
          </p:nvPr>
        </p:nvSpPr>
        <p:spPr>
          <a:xfrm>
            <a:off x="6543675" y="365125"/>
            <a:ext cx="1971675"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15497F5C-7EDD-CD41-BF3F-02D1625FB697}"/>
              </a:ext>
            </a:extLst>
          </p:cNvPr>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74D1D502-82F3-834C-9F6E-8F93C55F90F4}"/>
              </a:ext>
            </a:extLst>
          </p:cNvPr>
          <p:cNvSpPr>
            <a:spLocks noGrp="1"/>
          </p:cNvSpPr>
          <p:nvPr>
            <p:ph type="dt" sz="half" idx="10"/>
          </p:nvPr>
        </p:nvSpPr>
        <p:spPr/>
        <p:txBody>
          <a:bodyPr/>
          <a:lstStyle/>
          <a:p>
            <a:fld id="{F767EA17-8ED0-4BB2-BF40-71C42A3CE44C}" type="datetimeFigureOut">
              <a:rPr lang="en-US" smtClean="0"/>
              <a:t>2/26/20</a:t>
            </a:fld>
            <a:endParaRPr lang="en-US"/>
          </a:p>
        </p:txBody>
      </p:sp>
      <p:sp>
        <p:nvSpPr>
          <p:cNvPr id="5" name="Footer Placeholder 4">
            <a:extLst>
              <a:ext uri="{FF2B5EF4-FFF2-40B4-BE49-F238E27FC236}">
                <a16:creationId xmlns:a16="http://schemas.microsoft.com/office/drawing/2014/main" id="{8E2C4AEC-B199-8543-BCCC-6948E6178C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6AFB7-9A5E-7A4C-9931-9FC016E1E5EC}"/>
              </a:ext>
            </a:extLst>
          </p:cNvPr>
          <p:cNvSpPr>
            <a:spLocks noGrp="1"/>
          </p:cNvSpPr>
          <p:nvPr>
            <p:ph type="sldNum" sz="quarter" idx="12"/>
          </p:nvPr>
        </p:nvSpPr>
        <p:spPr/>
        <p:txBody>
          <a:bodyPr/>
          <a:lstStyle/>
          <a:p>
            <a:fld id="{4DC8410E-900F-4F6A-9052-9B5226BABD50}" type="slidenum">
              <a:rPr lang="en-US" smtClean="0"/>
              <a:t>‹#›</a:t>
            </a:fld>
            <a:endParaRPr lang="en-US"/>
          </a:p>
        </p:txBody>
      </p:sp>
    </p:spTree>
    <p:extLst>
      <p:ext uri="{BB962C8B-B14F-4D97-AF65-F5344CB8AC3E}">
        <p14:creationId xmlns:p14="http://schemas.microsoft.com/office/powerpoint/2010/main" val="3892546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7A0CD-FF05-324E-BDE4-0677886F011C}"/>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69CD5CA8-20AE-4E4A-B32E-F850C5DDB70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D1C763CA-1B8D-D147-A221-73FDFCF974CE}"/>
              </a:ext>
            </a:extLst>
          </p:cNvPr>
          <p:cNvSpPr>
            <a:spLocks noGrp="1"/>
          </p:cNvSpPr>
          <p:nvPr>
            <p:ph type="dt" sz="half" idx="10"/>
          </p:nvPr>
        </p:nvSpPr>
        <p:spPr/>
        <p:txBody>
          <a:bodyPr/>
          <a:lstStyle/>
          <a:p>
            <a:fld id="{F767EA17-8ED0-4BB2-BF40-71C42A3CE44C}" type="datetimeFigureOut">
              <a:rPr lang="en-US" smtClean="0"/>
              <a:t>2/26/20</a:t>
            </a:fld>
            <a:endParaRPr lang="en-US"/>
          </a:p>
        </p:txBody>
      </p:sp>
      <p:sp>
        <p:nvSpPr>
          <p:cNvPr id="5" name="Footer Placeholder 4">
            <a:extLst>
              <a:ext uri="{FF2B5EF4-FFF2-40B4-BE49-F238E27FC236}">
                <a16:creationId xmlns:a16="http://schemas.microsoft.com/office/drawing/2014/main" id="{E730F997-5755-4F4D-81BE-1F8E1714A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F2E622-C6B0-A243-852C-6DF32DCFF802}"/>
              </a:ext>
            </a:extLst>
          </p:cNvPr>
          <p:cNvSpPr>
            <a:spLocks noGrp="1"/>
          </p:cNvSpPr>
          <p:nvPr>
            <p:ph type="sldNum" sz="quarter" idx="12"/>
          </p:nvPr>
        </p:nvSpPr>
        <p:spPr/>
        <p:txBody>
          <a:bodyPr/>
          <a:lstStyle/>
          <a:p>
            <a:fld id="{4DC8410E-900F-4F6A-9052-9B5226BABD50}" type="slidenum">
              <a:rPr lang="en-US" smtClean="0"/>
              <a:t>‹#›</a:t>
            </a:fld>
            <a:endParaRPr lang="en-US"/>
          </a:p>
        </p:txBody>
      </p:sp>
    </p:spTree>
    <p:extLst>
      <p:ext uri="{BB962C8B-B14F-4D97-AF65-F5344CB8AC3E}">
        <p14:creationId xmlns:p14="http://schemas.microsoft.com/office/powerpoint/2010/main" val="1986054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E0B0B-AEBA-5F47-A7FB-BE0D976EBC88}"/>
              </a:ext>
            </a:extLst>
          </p:cNvPr>
          <p:cNvSpPr>
            <a:spLocks noGrp="1"/>
          </p:cNvSpPr>
          <p:nvPr>
            <p:ph type="title"/>
          </p:nvPr>
        </p:nvSpPr>
        <p:spPr>
          <a:xfrm>
            <a:off x="623888" y="1709739"/>
            <a:ext cx="7886700" cy="2852737"/>
          </a:xfrm>
        </p:spPr>
        <p:txBody>
          <a:bodyPr anchor="b"/>
          <a:lstStyle>
            <a:lvl1pPr>
              <a:defRPr sz="45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6356C68C-B4C6-FD4D-9C59-AC549E1C68D6}"/>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353A37B-0AD0-2A4B-98D2-701F7107F8A4}"/>
              </a:ext>
            </a:extLst>
          </p:cNvPr>
          <p:cNvSpPr>
            <a:spLocks noGrp="1"/>
          </p:cNvSpPr>
          <p:nvPr>
            <p:ph type="dt" sz="half" idx="10"/>
          </p:nvPr>
        </p:nvSpPr>
        <p:spPr/>
        <p:txBody>
          <a:bodyPr/>
          <a:lstStyle/>
          <a:p>
            <a:fld id="{F767EA17-8ED0-4BB2-BF40-71C42A3CE44C}" type="datetimeFigureOut">
              <a:rPr lang="en-US" smtClean="0"/>
              <a:t>2/26/20</a:t>
            </a:fld>
            <a:endParaRPr lang="en-US"/>
          </a:p>
        </p:txBody>
      </p:sp>
      <p:sp>
        <p:nvSpPr>
          <p:cNvPr id="5" name="Footer Placeholder 4">
            <a:extLst>
              <a:ext uri="{FF2B5EF4-FFF2-40B4-BE49-F238E27FC236}">
                <a16:creationId xmlns:a16="http://schemas.microsoft.com/office/drawing/2014/main" id="{D26817C3-AD6F-9348-B2E0-76DAFB5476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767ACA-0C3E-6644-8067-02691D59CFD9}"/>
              </a:ext>
            </a:extLst>
          </p:cNvPr>
          <p:cNvSpPr>
            <a:spLocks noGrp="1"/>
          </p:cNvSpPr>
          <p:nvPr>
            <p:ph type="sldNum" sz="quarter" idx="12"/>
          </p:nvPr>
        </p:nvSpPr>
        <p:spPr/>
        <p:txBody>
          <a:bodyPr/>
          <a:lstStyle/>
          <a:p>
            <a:fld id="{4DC8410E-900F-4F6A-9052-9B5226BABD50}" type="slidenum">
              <a:rPr lang="en-US" smtClean="0"/>
              <a:t>‹#›</a:t>
            </a:fld>
            <a:endParaRPr lang="en-US"/>
          </a:p>
        </p:txBody>
      </p:sp>
    </p:spTree>
    <p:extLst>
      <p:ext uri="{BB962C8B-B14F-4D97-AF65-F5344CB8AC3E}">
        <p14:creationId xmlns:p14="http://schemas.microsoft.com/office/powerpoint/2010/main" val="3270389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411C-7293-A34F-A253-DAE857EA864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8D705B7A-9550-4445-B834-2CFF5B55093A}"/>
              </a:ext>
            </a:extLst>
          </p:cNvPr>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6DD5A766-E80A-8140-BAE9-C27FBE991BD9}"/>
              </a:ext>
            </a:extLst>
          </p:cNvPr>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81A170DE-8535-B14C-9329-A92C347F102D}"/>
              </a:ext>
            </a:extLst>
          </p:cNvPr>
          <p:cNvSpPr>
            <a:spLocks noGrp="1"/>
          </p:cNvSpPr>
          <p:nvPr>
            <p:ph type="dt" sz="half" idx="10"/>
          </p:nvPr>
        </p:nvSpPr>
        <p:spPr/>
        <p:txBody>
          <a:bodyPr/>
          <a:lstStyle/>
          <a:p>
            <a:fld id="{F767EA17-8ED0-4BB2-BF40-71C42A3CE44C}" type="datetimeFigureOut">
              <a:rPr lang="en-US" smtClean="0"/>
              <a:t>2/26/20</a:t>
            </a:fld>
            <a:endParaRPr lang="en-US"/>
          </a:p>
        </p:txBody>
      </p:sp>
      <p:sp>
        <p:nvSpPr>
          <p:cNvPr id="6" name="Footer Placeholder 5">
            <a:extLst>
              <a:ext uri="{FF2B5EF4-FFF2-40B4-BE49-F238E27FC236}">
                <a16:creationId xmlns:a16="http://schemas.microsoft.com/office/drawing/2014/main" id="{616D7A47-C122-0243-85EE-147735776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F16AC8-5139-2B44-9101-2B8955DC3E3C}"/>
              </a:ext>
            </a:extLst>
          </p:cNvPr>
          <p:cNvSpPr>
            <a:spLocks noGrp="1"/>
          </p:cNvSpPr>
          <p:nvPr>
            <p:ph type="sldNum" sz="quarter" idx="12"/>
          </p:nvPr>
        </p:nvSpPr>
        <p:spPr/>
        <p:txBody>
          <a:bodyPr/>
          <a:lstStyle/>
          <a:p>
            <a:fld id="{4DC8410E-900F-4F6A-9052-9B5226BABD50}" type="slidenum">
              <a:rPr lang="en-US" smtClean="0"/>
              <a:t>‹#›</a:t>
            </a:fld>
            <a:endParaRPr lang="en-US"/>
          </a:p>
        </p:txBody>
      </p:sp>
    </p:spTree>
    <p:extLst>
      <p:ext uri="{BB962C8B-B14F-4D97-AF65-F5344CB8AC3E}">
        <p14:creationId xmlns:p14="http://schemas.microsoft.com/office/powerpoint/2010/main" val="1233873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CD1AC-C426-5D46-8E92-AF9427D59E4E}"/>
              </a:ext>
            </a:extLst>
          </p:cNvPr>
          <p:cNvSpPr>
            <a:spLocks noGrp="1"/>
          </p:cNvSpPr>
          <p:nvPr>
            <p:ph type="title"/>
          </p:nvPr>
        </p:nvSpPr>
        <p:spPr>
          <a:xfrm>
            <a:off x="629841" y="365126"/>
            <a:ext cx="78867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2A09399B-B6F6-4641-8725-3D0E8931354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A2BF1E13-741B-EB4D-BE99-F04CBB689C88}"/>
              </a:ext>
            </a:extLst>
          </p:cNvPr>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4C635D79-818E-DD48-ABED-D4ECCFC916AF}"/>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006030E8-28DD-B045-8FFF-73604AC14811}"/>
              </a:ext>
            </a:extLst>
          </p:cNvPr>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0551B268-E984-6249-B0CE-CAA157B575FF}"/>
              </a:ext>
            </a:extLst>
          </p:cNvPr>
          <p:cNvSpPr>
            <a:spLocks noGrp="1"/>
          </p:cNvSpPr>
          <p:nvPr>
            <p:ph type="dt" sz="half" idx="10"/>
          </p:nvPr>
        </p:nvSpPr>
        <p:spPr/>
        <p:txBody>
          <a:bodyPr/>
          <a:lstStyle/>
          <a:p>
            <a:fld id="{F767EA17-8ED0-4BB2-BF40-71C42A3CE44C}" type="datetimeFigureOut">
              <a:rPr lang="en-US" smtClean="0"/>
              <a:t>2/26/20</a:t>
            </a:fld>
            <a:endParaRPr lang="en-US"/>
          </a:p>
        </p:txBody>
      </p:sp>
      <p:sp>
        <p:nvSpPr>
          <p:cNvPr id="8" name="Footer Placeholder 7">
            <a:extLst>
              <a:ext uri="{FF2B5EF4-FFF2-40B4-BE49-F238E27FC236}">
                <a16:creationId xmlns:a16="http://schemas.microsoft.com/office/drawing/2014/main" id="{C5F6B515-AF78-CB4E-B96B-1F768E3EB0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63E979-27AE-6244-983B-7F82ACBDAE72}"/>
              </a:ext>
            </a:extLst>
          </p:cNvPr>
          <p:cNvSpPr>
            <a:spLocks noGrp="1"/>
          </p:cNvSpPr>
          <p:nvPr>
            <p:ph type="sldNum" sz="quarter" idx="12"/>
          </p:nvPr>
        </p:nvSpPr>
        <p:spPr/>
        <p:txBody>
          <a:bodyPr/>
          <a:lstStyle/>
          <a:p>
            <a:fld id="{4DC8410E-900F-4F6A-9052-9B5226BABD50}" type="slidenum">
              <a:rPr lang="en-US" smtClean="0"/>
              <a:t>‹#›</a:t>
            </a:fld>
            <a:endParaRPr lang="en-US"/>
          </a:p>
        </p:txBody>
      </p:sp>
    </p:spTree>
    <p:extLst>
      <p:ext uri="{BB962C8B-B14F-4D97-AF65-F5344CB8AC3E}">
        <p14:creationId xmlns:p14="http://schemas.microsoft.com/office/powerpoint/2010/main" val="296867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41C92-04FE-D94C-96B1-CED2CA544863}"/>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DD02DCE3-D69F-724C-ACFB-24E657FA26B0}"/>
              </a:ext>
            </a:extLst>
          </p:cNvPr>
          <p:cNvSpPr>
            <a:spLocks noGrp="1"/>
          </p:cNvSpPr>
          <p:nvPr>
            <p:ph type="dt" sz="half" idx="10"/>
          </p:nvPr>
        </p:nvSpPr>
        <p:spPr/>
        <p:txBody>
          <a:bodyPr/>
          <a:lstStyle/>
          <a:p>
            <a:fld id="{F767EA17-8ED0-4BB2-BF40-71C42A3CE44C}" type="datetimeFigureOut">
              <a:rPr lang="en-US" smtClean="0"/>
              <a:t>2/26/20</a:t>
            </a:fld>
            <a:endParaRPr lang="en-US"/>
          </a:p>
        </p:txBody>
      </p:sp>
      <p:sp>
        <p:nvSpPr>
          <p:cNvPr id="4" name="Footer Placeholder 3">
            <a:extLst>
              <a:ext uri="{FF2B5EF4-FFF2-40B4-BE49-F238E27FC236}">
                <a16:creationId xmlns:a16="http://schemas.microsoft.com/office/drawing/2014/main" id="{E740F52D-9F00-D64B-ADA5-A860FD3966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70C2FD-DC60-5F49-B8F7-D3ADE30EFBA4}"/>
              </a:ext>
            </a:extLst>
          </p:cNvPr>
          <p:cNvSpPr>
            <a:spLocks noGrp="1"/>
          </p:cNvSpPr>
          <p:nvPr>
            <p:ph type="sldNum" sz="quarter" idx="12"/>
          </p:nvPr>
        </p:nvSpPr>
        <p:spPr/>
        <p:txBody>
          <a:bodyPr/>
          <a:lstStyle/>
          <a:p>
            <a:fld id="{4DC8410E-900F-4F6A-9052-9B5226BABD50}" type="slidenum">
              <a:rPr lang="en-US" smtClean="0"/>
              <a:t>‹#›</a:t>
            </a:fld>
            <a:endParaRPr lang="en-US"/>
          </a:p>
        </p:txBody>
      </p:sp>
    </p:spTree>
    <p:extLst>
      <p:ext uri="{BB962C8B-B14F-4D97-AF65-F5344CB8AC3E}">
        <p14:creationId xmlns:p14="http://schemas.microsoft.com/office/powerpoint/2010/main" val="3805394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A42D26-AC2F-4541-A9EE-8B84726E9F19}"/>
              </a:ext>
            </a:extLst>
          </p:cNvPr>
          <p:cNvSpPr>
            <a:spLocks noGrp="1"/>
          </p:cNvSpPr>
          <p:nvPr>
            <p:ph type="dt" sz="half" idx="10"/>
          </p:nvPr>
        </p:nvSpPr>
        <p:spPr/>
        <p:txBody>
          <a:bodyPr/>
          <a:lstStyle/>
          <a:p>
            <a:fld id="{F767EA17-8ED0-4BB2-BF40-71C42A3CE44C}" type="datetimeFigureOut">
              <a:rPr lang="en-US" smtClean="0"/>
              <a:t>2/26/20</a:t>
            </a:fld>
            <a:endParaRPr lang="en-US"/>
          </a:p>
        </p:txBody>
      </p:sp>
      <p:sp>
        <p:nvSpPr>
          <p:cNvPr id="3" name="Footer Placeholder 2">
            <a:extLst>
              <a:ext uri="{FF2B5EF4-FFF2-40B4-BE49-F238E27FC236}">
                <a16:creationId xmlns:a16="http://schemas.microsoft.com/office/drawing/2014/main" id="{FC8320C1-3B13-404D-BEF1-48CA9EDCB5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8B153D-EDA7-E943-B485-DEE8933B7D77}"/>
              </a:ext>
            </a:extLst>
          </p:cNvPr>
          <p:cNvSpPr>
            <a:spLocks noGrp="1"/>
          </p:cNvSpPr>
          <p:nvPr>
            <p:ph type="sldNum" sz="quarter" idx="12"/>
          </p:nvPr>
        </p:nvSpPr>
        <p:spPr/>
        <p:txBody>
          <a:bodyPr/>
          <a:lstStyle/>
          <a:p>
            <a:fld id="{4DC8410E-900F-4F6A-9052-9B5226BABD50}" type="slidenum">
              <a:rPr lang="en-US" smtClean="0"/>
              <a:t>‹#›</a:t>
            </a:fld>
            <a:endParaRPr lang="en-US"/>
          </a:p>
        </p:txBody>
      </p:sp>
    </p:spTree>
    <p:extLst>
      <p:ext uri="{BB962C8B-B14F-4D97-AF65-F5344CB8AC3E}">
        <p14:creationId xmlns:p14="http://schemas.microsoft.com/office/powerpoint/2010/main" val="287539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6815A-61B5-1E4B-88F8-4A2C73C50C58}"/>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9AD0CB88-6710-1F4B-8C74-FBD8844AC700}"/>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50EEA1FA-0466-EE4C-96DD-291ECF160DC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A282831F-8EBC-0141-B180-AC3B925DEF43}"/>
              </a:ext>
            </a:extLst>
          </p:cNvPr>
          <p:cNvSpPr>
            <a:spLocks noGrp="1"/>
          </p:cNvSpPr>
          <p:nvPr>
            <p:ph type="dt" sz="half" idx="10"/>
          </p:nvPr>
        </p:nvSpPr>
        <p:spPr/>
        <p:txBody>
          <a:bodyPr/>
          <a:lstStyle/>
          <a:p>
            <a:fld id="{F767EA17-8ED0-4BB2-BF40-71C42A3CE44C}" type="datetimeFigureOut">
              <a:rPr lang="en-US" smtClean="0"/>
              <a:t>2/26/20</a:t>
            </a:fld>
            <a:endParaRPr lang="en-US"/>
          </a:p>
        </p:txBody>
      </p:sp>
      <p:sp>
        <p:nvSpPr>
          <p:cNvPr id="6" name="Footer Placeholder 5">
            <a:extLst>
              <a:ext uri="{FF2B5EF4-FFF2-40B4-BE49-F238E27FC236}">
                <a16:creationId xmlns:a16="http://schemas.microsoft.com/office/drawing/2014/main" id="{B7DF6089-F29E-844D-A964-FB9AF1DB96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10E9FA-88C6-3E45-8607-429A4DB8E6FD}"/>
              </a:ext>
            </a:extLst>
          </p:cNvPr>
          <p:cNvSpPr>
            <a:spLocks noGrp="1"/>
          </p:cNvSpPr>
          <p:nvPr>
            <p:ph type="sldNum" sz="quarter" idx="12"/>
          </p:nvPr>
        </p:nvSpPr>
        <p:spPr/>
        <p:txBody>
          <a:bodyPr/>
          <a:lstStyle/>
          <a:p>
            <a:fld id="{4DC8410E-900F-4F6A-9052-9B5226BABD50}" type="slidenum">
              <a:rPr lang="en-US" smtClean="0"/>
              <a:t>‹#›</a:t>
            </a:fld>
            <a:endParaRPr lang="en-US"/>
          </a:p>
        </p:txBody>
      </p:sp>
    </p:spTree>
    <p:extLst>
      <p:ext uri="{BB962C8B-B14F-4D97-AF65-F5344CB8AC3E}">
        <p14:creationId xmlns:p14="http://schemas.microsoft.com/office/powerpoint/2010/main" val="33796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9F918-6A51-BC43-B942-277F0E4AB2FB}"/>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D30BE494-DE85-A948-AE39-B61640477DA3}"/>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NL"/>
          </a:p>
        </p:txBody>
      </p:sp>
      <p:sp>
        <p:nvSpPr>
          <p:cNvPr id="4" name="Text Placeholder 3">
            <a:extLst>
              <a:ext uri="{FF2B5EF4-FFF2-40B4-BE49-F238E27FC236}">
                <a16:creationId xmlns:a16="http://schemas.microsoft.com/office/drawing/2014/main" id="{4BFC7092-F1D9-C541-B875-384424B5727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5CC26217-32CC-844B-8A2B-F75AB303D280}"/>
              </a:ext>
            </a:extLst>
          </p:cNvPr>
          <p:cNvSpPr>
            <a:spLocks noGrp="1"/>
          </p:cNvSpPr>
          <p:nvPr>
            <p:ph type="dt" sz="half" idx="10"/>
          </p:nvPr>
        </p:nvSpPr>
        <p:spPr/>
        <p:txBody>
          <a:bodyPr/>
          <a:lstStyle/>
          <a:p>
            <a:fld id="{F767EA17-8ED0-4BB2-BF40-71C42A3CE44C}" type="datetimeFigureOut">
              <a:rPr lang="en-US" smtClean="0"/>
              <a:t>2/26/20</a:t>
            </a:fld>
            <a:endParaRPr lang="en-US"/>
          </a:p>
        </p:txBody>
      </p:sp>
      <p:sp>
        <p:nvSpPr>
          <p:cNvPr id="6" name="Footer Placeholder 5">
            <a:extLst>
              <a:ext uri="{FF2B5EF4-FFF2-40B4-BE49-F238E27FC236}">
                <a16:creationId xmlns:a16="http://schemas.microsoft.com/office/drawing/2014/main" id="{4DD0FFDC-3B67-434D-8EC3-360C4C514C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60EB76-6887-2F46-8009-394F56D1DDE6}"/>
              </a:ext>
            </a:extLst>
          </p:cNvPr>
          <p:cNvSpPr>
            <a:spLocks noGrp="1"/>
          </p:cNvSpPr>
          <p:nvPr>
            <p:ph type="sldNum" sz="quarter" idx="12"/>
          </p:nvPr>
        </p:nvSpPr>
        <p:spPr/>
        <p:txBody>
          <a:bodyPr/>
          <a:lstStyle/>
          <a:p>
            <a:fld id="{4DC8410E-900F-4F6A-9052-9B5226BABD50}" type="slidenum">
              <a:rPr lang="en-US" smtClean="0"/>
              <a:t>‹#›</a:t>
            </a:fld>
            <a:endParaRPr lang="en-US"/>
          </a:p>
        </p:txBody>
      </p:sp>
    </p:spTree>
    <p:extLst>
      <p:ext uri="{BB962C8B-B14F-4D97-AF65-F5344CB8AC3E}">
        <p14:creationId xmlns:p14="http://schemas.microsoft.com/office/powerpoint/2010/main" val="4177625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3AB607-7C8C-8F40-94FB-9EFF3707D36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9EAC402E-F921-F748-9CA2-B14E48AC6A7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8CB88AA8-6C48-6A42-A64D-9857C1D154F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767EA17-8ED0-4BB2-BF40-71C42A3CE44C}" type="datetimeFigureOut">
              <a:rPr lang="en-US" smtClean="0"/>
              <a:t>2/26/20</a:t>
            </a:fld>
            <a:endParaRPr lang="en-US"/>
          </a:p>
        </p:txBody>
      </p:sp>
      <p:sp>
        <p:nvSpPr>
          <p:cNvPr id="5" name="Footer Placeholder 4">
            <a:extLst>
              <a:ext uri="{FF2B5EF4-FFF2-40B4-BE49-F238E27FC236}">
                <a16:creationId xmlns:a16="http://schemas.microsoft.com/office/drawing/2014/main" id="{BD0428BE-AAC1-A149-BA63-CA50B951832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657A98-C545-D94D-848B-18C7DE3433B4}"/>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DC8410E-900F-4F6A-9052-9B5226BABD50}" type="slidenum">
              <a:rPr lang="en-US" smtClean="0"/>
              <a:t>‹#›</a:t>
            </a:fld>
            <a:endParaRPr lang="en-US"/>
          </a:p>
        </p:txBody>
      </p:sp>
    </p:spTree>
    <p:extLst>
      <p:ext uri="{BB962C8B-B14F-4D97-AF65-F5344CB8AC3E}">
        <p14:creationId xmlns:p14="http://schemas.microsoft.com/office/powerpoint/2010/main" val="123149768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B24C6-38B5-0845-91C0-B91A526DBC84}"/>
              </a:ext>
            </a:extLst>
          </p:cNvPr>
          <p:cNvSpPr>
            <a:spLocks noGrp="1"/>
          </p:cNvSpPr>
          <p:nvPr>
            <p:ph type="ctrTitle"/>
          </p:nvPr>
        </p:nvSpPr>
        <p:spPr>
          <a:xfrm>
            <a:off x="370705" y="4251260"/>
            <a:ext cx="5315780" cy="1303020"/>
          </a:xfrm>
        </p:spPr>
        <p:txBody>
          <a:bodyPr anchor="ctr">
            <a:normAutofit/>
          </a:bodyPr>
          <a:lstStyle/>
          <a:p>
            <a:r>
              <a:rPr lang="en-US" dirty="0"/>
              <a:t>Bioinformatics</a:t>
            </a:r>
          </a:p>
        </p:txBody>
      </p:sp>
      <p:sp>
        <p:nvSpPr>
          <p:cNvPr id="3" name="Subtitle 2">
            <a:extLst>
              <a:ext uri="{FF2B5EF4-FFF2-40B4-BE49-F238E27FC236}">
                <a16:creationId xmlns:a16="http://schemas.microsoft.com/office/drawing/2014/main" id="{E9EB9ED6-B81C-174A-817A-B15BF7B4585E}"/>
              </a:ext>
            </a:extLst>
          </p:cNvPr>
          <p:cNvSpPr>
            <a:spLocks noGrp="1"/>
          </p:cNvSpPr>
          <p:nvPr>
            <p:ph type="subTitle" idx="1"/>
          </p:nvPr>
        </p:nvSpPr>
        <p:spPr>
          <a:xfrm>
            <a:off x="6038072" y="4251260"/>
            <a:ext cx="2408466" cy="1303020"/>
          </a:xfrm>
        </p:spPr>
        <p:txBody>
          <a:bodyPr anchor="ctr">
            <a:normAutofit/>
          </a:bodyPr>
          <a:lstStyle/>
          <a:p>
            <a:pPr algn="l"/>
            <a:r>
              <a:rPr lang="en-US" dirty="0"/>
              <a:t>Faster, better, stronger</a:t>
            </a:r>
          </a:p>
        </p:txBody>
      </p:sp>
      <p:pic>
        <p:nvPicPr>
          <p:cNvPr id="4" name="Picture 3">
            <a:extLst>
              <a:ext uri="{FF2B5EF4-FFF2-40B4-BE49-F238E27FC236}">
                <a16:creationId xmlns:a16="http://schemas.microsoft.com/office/drawing/2014/main" id="{BA2AA4B1-D33B-2A4D-BB22-3EDB383CF87B}"/>
              </a:ext>
            </a:extLst>
          </p:cNvPr>
          <p:cNvPicPr>
            <a:picLocks noChangeAspect="1"/>
          </p:cNvPicPr>
          <p:nvPr/>
        </p:nvPicPr>
        <p:blipFill rotWithShape="1">
          <a:blip r:embed="rId2"/>
          <a:srcRect l="5218" r="-1" b="-1"/>
          <a:stretch/>
        </p:blipFill>
        <p:spPr>
          <a:xfrm>
            <a:off x="4869085" y="34159"/>
            <a:ext cx="4274915" cy="3044426"/>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spTree>
    <p:extLst>
      <p:ext uri="{BB962C8B-B14F-4D97-AF65-F5344CB8AC3E}">
        <p14:creationId xmlns:p14="http://schemas.microsoft.com/office/powerpoint/2010/main" val="1253988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2-3</a:t>
            </a:r>
          </a:p>
          <a:p>
            <a:r>
              <a:rPr lang="en-US" dirty="0">
                <a:solidFill>
                  <a:schemeClr val="bg1">
                    <a:lumMod val="50000"/>
                  </a:schemeClr>
                </a:solidFill>
              </a:rPr>
              <a:t>Page 22</a:t>
            </a:r>
          </a:p>
        </p:txBody>
      </p:sp>
      <p:sp>
        <p:nvSpPr>
          <p:cNvPr id="6" name="Text Box 2"/>
          <p:cNvSpPr txBox="1">
            <a:spLocks noChangeArrowheads="1"/>
          </p:cNvSpPr>
          <p:nvPr/>
        </p:nvSpPr>
        <p:spPr bwMode="auto">
          <a:xfrm>
            <a:off x="1219200" y="1371600"/>
            <a:ext cx="7808913" cy="35394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sz="2800" b="1" dirty="0" err="1">
                <a:solidFill>
                  <a:srgbClr val="000000"/>
                </a:solidFill>
                <a:latin typeface="Gill Sans MT"/>
                <a:cs typeface="Gill Sans MT"/>
              </a:rPr>
              <a:t>Orthologs</a:t>
            </a:r>
            <a:r>
              <a:rPr lang="en-US" b="1" dirty="0">
                <a:solidFill>
                  <a:srgbClr val="000000"/>
                </a:solidFill>
                <a:latin typeface="Gill Sans MT"/>
                <a:cs typeface="Gill Sans MT"/>
              </a:rPr>
              <a:t> </a:t>
            </a:r>
            <a:r>
              <a:rPr lang="en-US" dirty="0">
                <a:solidFill>
                  <a:srgbClr val="000000"/>
                </a:solidFill>
                <a:latin typeface="Gill Sans MT"/>
                <a:cs typeface="Gill Sans MT"/>
              </a:rPr>
              <a:t> </a:t>
            </a:r>
          </a:p>
          <a:p>
            <a:r>
              <a:rPr lang="en-US" dirty="0">
                <a:solidFill>
                  <a:srgbClr val="000000"/>
                </a:solidFill>
                <a:latin typeface="Gill Sans MT"/>
                <a:cs typeface="Gill Sans MT"/>
              </a:rPr>
              <a:t>Homologous sequences in </a:t>
            </a:r>
            <a:r>
              <a:rPr lang="en-US" b="1" dirty="0">
                <a:solidFill>
                  <a:srgbClr val="000000"/>
                </a:solidFill>
                <a:latin typeface="Gill Sans MT"/>
                <a:cs typeface="Gill Sans MT"/>
              </a:rPr>
              <a:t>different species </a:t>
            </a:r>
          </a:p>
          <a:p>
            <a:r>
              <a:rPr lang="en-US" dirty="0">
                <a:solidFill>
                  <a:srgbClr val="000000"/>
                </a:solidFill>
                <a:latin typeface="Gill Sans MT"/>
                <a:cs typeface="Gill Sans MT"/>
              </a:rPr>
              <a:t>that arose from a common ancestral gene </a:t>
            </a:r>
          </a:p>
          <a:p>
            <a:r>
              <a:rPr lang="en-US" dirty="0">
                <a:solidFill>
                  <a:srgbClr val="000000"/>
                </a:solidFill>
                <a:latin typeface="Gill Sans MT"/>
                <a:cs typeface="Gill Sans MT"/>
              </a:rPr>
              <a:t>during speciation; may or may not be responsible </a:t>
            </a:r>
          </a:p>
          <a:p>
            <a:r>
              <a:rPr lang="en-US" dirty="0">
                <a:solidFill>
                  <a:srgbClr val="000000"/>
                </a:solidFill>
                <a:latin typeface="Gill Sans MT"/>
                <a:cs typeface="Gill Sans MT"/>
              </a:rPr>
              <a:t>for a similar function. </a:t>
            </a:r>
          </a:p>
          <a:p>
            <a:endParaRPr lang="en-US" dirty="0">
              <a:solidFill>
                <a:srgbClr val="000000"/>
              </a:solidFill>
              <a:latin typeface="Gill Sans MT"/>
              <a:cs typeface="Gill Sans MT"/>
            </a:endParaRPr>
          </a:p>
          <a:p>
            <a:r>
              <a:rPr lang="en-US" sz="2800" b="1" dirty="0" err="1">
                <a:solidFill>
                  <a:srgbClr val="000000"/>
                </a:solidFill>
                <a:latin typeface="Gill Sans MT"/>
                <a:cs typeface="Gill Sans MT"/>
              </a:rPr>
              <a:t>Paralogs</a:t>
            </a:r>
            <a:r>
              <a:rPr lang="en-US" b="1" dirty="0">
                <a:solidFill>
                  <a:srgbClr val="000000"/>
                </a:solidFill>
                <a:latin typeface="Gill Sans MT"/>
                <a:cs typeface="Gill Sans MT"/>
              </a:rPr>
              <a:t> </a:t>
            </a:r>
            <a:r>
              <a:rPr lang="en-US" dirty="0">
                <a:solidFill>
                  <a:srgbClr val="000000"/>
                </a:solidFill>
                <a:latin typeface="Gill Sans MT"/>
                <a:cs typeface="Gill Sans MT"/>
              </a:rPr>
              <a:t> </a:t>
            </a:r>
          </a:p>
          <a:p>
            <a:r>
              <a:rPr lang="en-US" dirty="0">
                <a:solidFill>
                  <a:srgbClr val="000000"/>
                </a:solidFill>
                <a:latin typeface="Gill Sans MT"/>
                <a:cs typeface="Gill Sans MT"/>
              </a:rPr>
              <a:t>Homologous sequences within a </a:t>
            </a:r>
            <a:r>
              <a:rPr lang="en-US" b="1" dirty="0">
                <a:solidFill>
                  <a:srgbClr val="000000"/>
                </a:solidFill>
                <a:latin typeface="Gill Sans MT"/>
                <a:cs typeface="Gill Sans MT"/>
              </a:rPr>
              <a:t>single species </a:t>
            </a:r>
          </a:p>
          <a:p>
            <a:r>
              <a:rPr lang="en-US" dirty="0">
                <a:solidFill>
                  <a:srgbClr val="000000"/>
                </a:solidFill>
                <a:latin typeface="Gill Sans MT"/>
                <a:cs typeface="Gill Sans MT"/>
              </a:rPr>
              <a:t>that arose by gene duplication. </a:t>
            </a:r>
            <a:endParaRPr lang="en-US" sz="3200" dirty="0">
              <a:solidFill>
                <a:srgbClr val="000000"/>
              </a:solidFill>
              <a:latin typeface="Gill Sans MT"/>
              <a:cs typeface="Gill Sans MT"/>
            </a:endParaRPr>
          </a:p>
        </p:txBody>
      </p:sp>
      <p:sp>
        <p:nvSpPr>
          <p:cNvPr id="7" name="Text Box 3"/>
          <p:cNvSpPr txBox="1">
            <a:spLocks noChangeArrowheads="1"/>
          </p:cNvSpPr>
          <p:nvPr/>
        </p:nvSpPr>
        <p:spPr bwMode="auto">
          <a:xfrm>
            <a:off x="2286000" y="228600"/>
            <a:ext cx="528862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sz="2800" dirty="0">
                <a:solidFill>
                  <a:srgbClr val="000000"/>
                </a:solidFill>
                <a:latin typeface="Gill Sans MT"/>
                <a:cs typeface="Gill Sans MT"/>
              </a:rPr>
              <a:t>Definitions: two types of homology </a:t>
            </a:r>
          </a:p>
        </p:txBody>
      </p:sp>
      <p:sp>
        <p:nvSpPr>
          <p:cNvPr id="8" name="Line 1028"/>
          <p:cNvSpPr>
            <a:spLocks noChangeShapeType="1"/>
          </p:cNvSpPr>
          <p:nvPr/>
        </p:nvSpPr>
        <p:spPr bwMode="auto">
          <a:xfrm>
            <a:off x="1219200" y="838200"/>
            <a:ext cx="7620000" cy="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Tree>
    <p:extLst>
      <p:ext uri="{BB962C8B-B14F-4D97-AF65-F5344CB8AC3E}">
        <p14:creationId xmlns:p14="http://schemas.microsoft.com/office/powerpoint/2010/main" val="2815199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a:t>Myoglobin proteins: examples of </a:t>
            </a:r>
            <a:r>
              <a:rPr lang="en-US" sz="2800" b="1" dirty="0" err="1"/>
              <a:t>orthologs</a:t>
            </a:r>
            <a:endParaRPr lang="en-US" sz="2800" b="1" dirty="0"/>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3.2</a:t>
            </a:r>
          </a:p>
          <a:p>
            <a:r>
              <a:rPr lang="en-US" dirty="0">
                <a:solidFill>
                  <a:schemeClr val="bg1">
                    <a:lumMod val="50000"/>
                  </a:schemeClr>
                </a:solidFill>
              </a:rPr>
              <a:t>Page 72</a:t>
            </a:r>
          </a:p>
        </p:txBody>
      </p:sp>
      <p:pic>
        <p:nvPicPr>
          <p:cNvPr id="3" name="Picture 2" descr="Screen Shot 2016-02-27 at 4.45.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685800"/>
            <a:ext cx="6604000" cy="5678746"/>
          </a:xfrm>
          <a:prstGeom prst="rect">
            <a:avLst/>
          </a:prstGeom>
        </p:spPr>
      </p:pic>
    </p:spTree>
    <p:extLst>
      <p:ext uri="{BB962C8B-B14F-4D97-AF65-F5344CB8AC3E}">
        <p14:creationId xmlns:p14="http://schemas.microsoft.com/office/powerpoint/2010/main" val="4213088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3.3</a:t>
            </a:r>
          </a:p>
          <a:p>
            <a:r>
              <a:rPr lang="en-US" dirty="0">
                <a:solidFill>
                  <a:schemeClr val="bg1">
                    <a:lumMod val="50000"/>
                  </a:schemeClr>
                </a:solidFill>
              </a:rPr>
              <a:t>Page 73</a:t>
            </a:r>
          </a:p>
        </p:txBody>
      </p:sp>
      <p:pic>
        <p:nvPicPr>
          <p:cNvPr id="3" name="Picture 2" descr="Screen Shot 2016-02-27 at 4.46.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256" y="1143000"/>
            <a:ext cx="8065244" cy="5257800"/>
          </a:xfrm>
          <a:prstGeom prst="rect">
            <a:avLst/>
          </a:prstGeom>
        </p:spPr>
      </p:pic>
      <p:sp>
        <p:nvSpPr>
          <p:cNvPr id="2" name="TextBox 1"/>
          <p:cNvSpPr txBox="1"/>
          <p:nvPr/>
        </p:nvSpPr>
        <p:spPr>
          <a:xfrm>
            <a:off x="1043963" y="76200"/>
            <a:ext cx="7947637" cy="954107"/>
          </a:xfrm>
          <a:prstGeom prst="rect">
            <a:avLst/>
          </a:prstGeom>
          <a:noFill/>
        </p:spPr>
        <p:txBody>
          <a:bodyPr wrap="square" rtlCol="0">
            <a:spAutoFit/>
          </a:bodyPr>
          <a:lstStyle/>
          <a:p>
            <a:pPr algn="ctr"/>
            <a:r>
              <a:rPr lang="en-US" sz="2800" b="1" dirty="0" err="1"/>
              <a:t>Paralogs</a:t>
            </a:r>
            <a:r>
              <a:rPr lang="en-US" sz="2800" dirty="0"/>
              <a:t>: members of a gene (protein) family within a</a:t>
            </a:r>
          </a:p>
          <a:p>
            <a:pPr algn="ctr"/>
            <a:r>
              <a:rPr lang="en-US" sz="2800" dirty="0"/>
              <a:t>species. This tree shows human globin </a:t>
            </a:r>
            <a:r>
              <a:rPr lang="en-US" sz="2800" dirty="0" err="1"/>
              <a:t>paralogs</a:t>
            </a:r>
            <a:r>
              <a:rPr lang="en-US" sz="2800" dirty="0"/>
              <a:t>.</a:t>
            </a:r>
          </a:p>
        </p:txBody>
      </p:sp>
    </p:spTree>
    <p:extLst>
      <p:ext uri="{BB962C8B-B14F-4D97-AF65-F5344CB8AC3E}">
        <p14:creationId xmlns:p14="http://schemas.microsoft.com/office/powerpoint/2010/main" val="4213088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2"/>
          <p:cNvGraphicFramePr>
            <a:graphicFrameLocks noChangeAspect="1"/>
          </p:cNvGraphicFramePr>
          <p:nvPr>
            <p:extLst>
              <p:ext uri="{D42A27DB-BD31-4B8C-83A1-F6EECF244321}">
                <p14:modId xmlns:p14="http://schemas.microsoft.com/office/powerpoint/2010/main" val="2152561766"/>
              </p:ext>
            </p:extLst>
          </p:nvPr>
        </p:nvGraphicFramePr>
        <p:xfrm>
          <a:off x="914400" y="914400"/>
          <a:ext cx="8077200" cy="5451475"/>
        </p:xfrm>
        <a:graphic>
          <a:graphicData uri="http://schemas.openxmlformats.org/presentationml/2006/ole">
            <mc:AlternateContent xmlns:mc="http://schemas.openxmlformats.org/markup-compatibility/2006">
              <mc:Choice xmlns:v="urn:schemas-microsoft-com:vml" Requires="v">
                <p:oleObj spid="_x0000_s1025" name="Document" r:id="rId3" imgW="5486239" imgH="3703591" progId="Word.Document.8">
                  <p:embed/>
                </p:oleObj>
              </mc:Choice>
              <mc:Fallback>
                <p:oleObj name="Document" r:id="rId3" imgW="5486239" imgH="3703591" progId="Word.Document.8">
                  <p:embed/>
                  <p:pic>
                    <p:nvPicPr>
                      <p:cNvPr id="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914400"/>
                        <a:ext cx="8077200" cy="5451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8" name="Text Box 4"/>
          <p:cNvSpPr txBox="1">
            <a:spLocks noChangeArrowheads="1"/>
          </p:cNvSpPr>
          <p:nvPr/>
        </p:nvSpPr>
        <p:spPr bwMode="auto">
          <a:xfrm>
            <a:off x="665162" y="152400"/>
            <a:ext cx="8326438"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sz="2800" dirty="0" err="1">
                <a:solidFill>
                  <a:srgbClr val="000000"/>
                </a:solidFill>
                <a:latin typeface="Gill Sans MT"/>
                <a:cs typeface="Gill Sans MT"/>
              </a:rPr>
              <a:t>Orthologs</a:t>
            </a:r>
            <a:r>
              <a:rPr lang="en-US" sz="2800" dirty="0">
                <a:solidFill>
                  <a:srgbClr val="000000"/>
                </a:solidFill>
                <a:latin typeface="Gill Sans MT"/>
                <a:cs typeface="Gill Sans MT"/>
              </a:rPr>
              <a:t> and </a:t>
            </a:r>
            <a:r>
              <a:rPr lang="en-US" sz="2800" dirty="0" err="1">
                <a:solidFill>
                  <a:srgbClr val="000000"/>
                </a:solidFill>
                <a:latin typeface="Gill Sans MT"/>
                <a:cs typeface="Gill Sans MT"/>
              </a:rPr>
              <a:t>paralogs</a:t>
            </a:r>
            <a:r>
              <a:rPr lang="en-US" sz="2800" dirty="0">
                <a:solidFill>
                  <a:srgbClr val="000000"/>
                </a:solidFill>
                <a:latin typeface="Gill Sans MT"/>
                <a:cs typeface="Gill Sans MT"/>
              </a:rPr>
              <a:t> are often viewed in a single tree</a:t>
            </a:r>
          </a:p>
        </p:txBody>
      </p:sp>
      <p:sp>
        <p:nvSpPr>
          <p:cNvPr id="9" name="Rectangle 37"/>
          <p:cNvSpPr>
            <a:spLocks noChangeArrowheads="1"/>
          </p:cNvSpPr>
          <p:nvPr/>
        </p:nvSpPr>
        <p:spPr bwMode="auto">
          <a:xfrm>
            <a:off x="76200" y="6400800"/>
            <a:ext cx="159443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p>
            <a:r>
              <a:rPr lang="en-US" sz="2000" dirty="0">
                <a:solidFill>
                  <a:srgbClr val="000000"/>
                </a:solidFill>
                <a:latin typeface="Gill Sans MT"/>
                <a:cs typeface="Gill Sans MT"/>
              </a:rPr>
              <a:t>Source: NCBI</a:t>
            </a:r>
          </a:p>
        </p:txBody>
      </p:sp>
    </p:spTree>
    <p:extLst>
      <p:ext uri="{BB962C8B-B14F-4D97-AF65-F5344CB8AC3E}">
        <p14:creationId xmlns:p14="http://schemas.microsoft.com/office/powerpoint/2010/main" val="3564224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1524000" y="304800"/>
            <a:ext cx="6816289"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3200" dirty="0">
                <a:latin typeface="Gill Sans MT"/>
                <a:cs typeface="Gill Sans MT"/>
              </a:rPr>
              <a:t>General approach to pairwise alignment</a:t>
            </a:r>
          </a:p>
        </p:txBody>
      </p:sp>
      <p:sp>
        <p:nvSpPr>
          <p:cNvPr id="32771" name="Line 4"/>
          <p:cNvSpPr>
            <a:spLocks noChangeShapeType="1"/>
          </p:cNvSpPr>
          <p:nvPr/>
        </p:nvSpPr>
        <p:spPr bwMode="auto">
          <a:xfrm>
            <a:off x="1219200" y="1143000"/>
            <a:ext cx="7620000"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Gill Sans MT"/>
              <a:cs typeface="Gill Sans MT"/>
            </a:endParaRPr>
          </a:p>
        </p:txBody>
      </p:sp>
      <p:pic>
        <p:nvPicPr>
          <p:cNvPr id="3" name="Picture 2">
            <a:extLst>
              <a:ext uri="{FF2B5EF4-FFF2-40B4-BE49-F238E27FC236}">
                <a16:creationId xmlns:a16="http://schemas.microsoft.com/office/drawing/2014/main" id="{DB45439D-42EE-C54A-B436-BB39B3FEF89C}"/>
              </a:ext>
            </a:extLst>
          </p:cNvPr>
          <p:cNvPicPr>
            <a:picLocks noChangeAspect="1"/>
          </p:cNvPicPr>
          <p:nvPr/>
        </p:nvPicPr>
        <p:blipFill>
          <a:blip r:embed="rId3"/>
          <a:stretch>
            <a:fillRect/>
          </a:stretch>
        </p:blipFill>
        <p:spPr>
          <a:xfrm>
            <a:off x="0" y="1375404"/>
            <a:ext cx="9144000" cy="5092390"/>
          </a:xfrm>
          <a:prstGeom prst="rect">
            <a:avLst/>
          </a:prstGeom>
        </p:spPr>
      </p:pic>
    </p:spTree>
    <p:extLst>
      <p:ext uri="{BB962C8B-B14F-4D97-AF65-F5344CB8AC3E}">
        <p14:creationId xmlns:p14="http://schemas.microsoft.com/office/powerpoint/2010/main" val="2012311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1524000" y="304800"/>
            <a:ext cx="6816289"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3200" dirty="0">
                <a:latin typeface="Gill Sans MT"/>
                <a:cs typeface="Gill Sans MT"/>
              </a:rPr>
              <a:t>General approach to pairwise alignment</a:t>
            </a:r>
          </a:p>
        </p:txBody>
      </p:sp>
      <p:sp>
        <p:nvSpPr>
          <p:cNvPr id="32771" name="Line 4"/>
          <p:cNvSpPr>
            <a:spLocks noChangeShapeType="1"/>
          </p:cNvSpPr>
          <p:nvPr/>
        </p:nvSpPr>
        <p:spPr bwMode="auto">
          <a:xfrm>
            <a:off x="1219200" y="1143000"/>
            <a:ext cx="7620000"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Gill Sans MT"/>
              <a:cs typeface="Gill Sans MT"/>
            </a:endParaRPr>
          </a:p>
        </p:txBody>
      </p:sp>
      <p:sp>
        <p:nvSpPr>
          <p:cNvPr id="32772" name="Text Box 5"/>
          <p:cNvSpPr txBox="1">
            <a:spLocks noChangeArrowheads="1"/>
          </p:cNvSpPr>
          <p:nvPr/>
        </p:nvSpPr>
        <p:spPr bwMode="auto">
          <a:xfrm>
            <a:off x="1143000" y="2286000"/>
            <a:ext cx="7712368" cy="25237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nSpc>
                <a:spcPct val="110000"/>
              </a:lnSpc>
              <a:buFontTx/>
              <a:buChar char="•"/>
            </a:pPr>
            <a:r>
              <a:rPr lang="en-US" dirty="0">
                <a:latin typeface="Gill Sans MT"/>
                <a:cs typeface="Gill Sans MT"/>
              </a:rPr>
              <a:t> Choose two sequences</a:t>
            </a:r>
          </a:p>
          <a:p>
            <a:pPr>
              <a:lnSpc>
                <a:spcPct val="110000"/>
              </a:lnSpc>
              <a:buFontTx/>
              <a:buChar char="•"/>
            </a:pPr>
            <a:r>
              <a:rPr lang="en-US" dirty="0">
                <a:latin typeface="Gill Sans MT"/>
                <a:cs typeface="Gill Sans MT"/>
              </a:rPr>
              <a:t> Select an algorithm that generates a score</a:t>
            </a:r>
          </a:p>
          <a:p>
            <a:pPr>
              <a:lnSpc>
                <a:spcPct val="110000"/>
              </a:lnSpc>
              <a:buFontTx/>
              <a:buChar char="•"/>
            </a:pPr>
            <a:r>
              <a:rPr lang="en-US" dirty="0">
                <a:latin typeface="Gill Sans MT"/>
                <a:cs typeface="Gill Sans MT"/>
              </a:rPr>
              <a:t> Allow gaps (insertions, deletions)</a:t>
            </a:r>
          </a:p>
          <a:p>
            <a:pPr>
              <a:lnSpc>
                <a:spcPct val="110000"/>
              </a:lnSpc>
              <a:buFontTx/>
              <a:buChar char="•"/>
            </a:pPr>
            <a:r>
              <a:rPr lang="en-US" dirty="0">
                <a:latin typeface="Gill Sans MT"/>
                <a:cs typeface="Gill Sans MT"/>
              </a:rPr>
              <a:t> Score reflects degree of similarity</a:t>
            </a:r>
          </a:p>
          <a:p>
            <a:pPr>
              <a:lnSpc>
                <a:spcPct val="110000"/>
              </a:lnSpc>
              <a:buFontTx/>
              <a:buChar char="•"/>
            </a:pPr>
            <a:r>
              <a:rPr lang="en-US" dirty="0">
                <a:latin typeface="Gill Sans MT"/>
                <a:cs typeface="Gill Sans MT"/>
              </a:rPr>
              <a:t> Alignments can be global or local</a:t>
            </a:r>
          </a:p>
          <a:p>
            <a:pPr>
              <a:lnSpc>
                <a:spcPct val="110000"/>
              </a:lnSpc>
              <a:buFontTx/>
              <a:buChar char="•"/>
            </a:pPr>
            <a:r>
              <a:rPr lang="en-US" dirty="0">
                <a:latin typeface="Gill Sans MT"/>
                <a:cs typeface="Gill Sans MT"/>
              </a:rPr>
              <a:t> Estimate probability that the alignment occurred by chance</a:t>
            </a:r>
          </a:p>
        </p:txBody>
      </p:sp>
    </p:spTree>
    <p:extLst>
      <p:ext uri="{BB962C8B-B14F-4D97-AF65-F5344CB8AC3E}">
        <p14:creationId xmlns:p14="http://schemas.microsoft.com/office/powerpoint/2010/main" val="695203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4"/>
          <p:cNvPicPr>
            <a:picLocks noChangeAspect="1" noChangeArrowheads="1"/>
          </p:cNvPicPr>
          <p:nvPr/>
        </p:nvPicPr>
        <p:blipFill>
          <a:blip r:embed="rId3">
            <a:extLst>
              <a:ext uri="{28A0092B-C50C-407E-A947-70E740481C1C}">
                <a14:useLocalDpi xmlns:a14="http://schemas.microsoft.com/office/drawing/2010/main" val="0"/>
              </a:ext>
            </a:extLst>
          </a:blip>
          <a:srcRect t="14124" r="36543" b="20248"/>
          <a:stretch>
            <a:fillRect/>
          </a:stretch>
        </p:blipFill>
        <p:spPr bwMode="auto">
          <a:xfrm>
            <a:off x="3124200" y="1192213"/>
            <a:ext cx="5943600" cy="5589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
        <p:nvSpPr>
          <p:cNvPr id="34819" name="Oval 5"/>
          <p:cNvSpPr>
            <a:spLocks noChangeArrowheads="1"/>
          </p:cNvSpPr>
          <p:nvPr/>
        </p:nvSpPr>
        <p:spPr bwMode="auto">
          <a:xfrm>
            <a:off x="3667125" y="5395913"/>
            <a:ext cx="914400" cy="381000"/>
          </a:xfrm>
          <a:prstGeom prst="ellipse">
            <a:avLst/>
          </a:prstGeom>
          <a:noFill/>
          <a:ln w="57150" algn="ctr">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pic>
        <p:nvPicPr>
          <p:cNvPr id="34820" name="Picture 6"/>
          <p:cNvPicPr>
            <a:picLocks noChangeAspect="1" noChangeArrowheads="1"/>
          </p:cNvPicPr>
          <p:nvPr/>
        </p:nvPicPr>
        <p:blipFill>
          <a:blip r:embed="rId4">
            <a:extLst>
              <a:ext uri="{28A0092B-C50C-407E-A947-70E740481C1C}">
                <a14:useLocalDpi xmlns:a14="http://schemas.microsoft.com/office/drawing/2010/main" val="0"/>
              </a:ext>
            </a:extLst>
          </a:blip>
          <a:srcRect l="65042" t="74261" r="22508" b="2954"/>
          <a:stretch>
            <a:fillRect/>
          </a:stretch>
        </p:blipFill>
        <p:spPr bwMode="auto">
          <a:xfrm>
            <a:off x="381000" y="0"/>
            <a:ext cx="1809750" cy="289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
        <p:nvSpPr>
          <p:cNvPr id="34821" name="Oval 4"/>
          <p:cNvSpPr>
            <a:spLocks noChangeArrowheads="1"/>
          </p:cNvSpPr>
          <p:nvPr/>
        </p:nvSpPr>
        <p:spPr bwMode="auto">
          <a:xfrm>
            <a:off x="533400" y="1371600"/>
            <a:ext cx="914400" cy="381000"/>
          </a:xfrm>
          <a:prstGeom prst="ellipse">
            <a:avLst/>
          </a:prstGeom>
          <a:noFill/>
          <a:ln w="57150" algn="ctr">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4822" name="Text Box 4"/>
          <p:cNvSpPr txBox="1">
            <a:spLocks noChangeArrowheads="1"/>
          </p:cNvSpPr>
          <p:nvPr/>
        </p:nvSpPr>
        <p:spPr bwMode="auto">
          <a:xfrm>
            <a:off x="2590800" y="152400"/>
            <a:ext cx="6421438"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b="1">
                <a:solidFill>
                  <a:srgbClr val="3333CC"/>
                </a:solidFill>
                <a:latin typeface="Arial" charset="0"/>
              </a:rPr>
              <a:t>Find BLAST from the home page of NCBI and select protein BLAST…</a:t>
            </a:r>
            <a:endParaRPr lang="en-US">
              <a:solidFill>
                <a:srgbClr val="3333CC"/>
              </a:solidFill>
              <a:latin typeface="Arial" charset="0"/>
            </a:endParaRPr>
          </a:p>
        </p:txBody>
      </p:sp>
    </p:spTree>
    <p:extLst>
      <p:ext uri="{BB962C8B-B14F-4D97-AF65-F5344CB8AC3E}">
        <p14:creationId xmlns:p14="http://schemas.microsoft.com/office/powerpoint/2010/main" val="2036584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l="1511" t="14954" r="37299" b="3635"/>
          <a:stretch>
            <a:fillRect/>
          </a:stretch>
        </p:blipFill>
        <p:spPr bwMode="auto">
          <a:xfrm>
            <a:off x="228600" y="52388"/>
            <a:ext cx="5562600" cy="6729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
        <p:nvSpPr>
          <p:cNvPr id="35843" name="Oval 2"/>
          <p:cNvSpPr>
            <a:spLocks noChangeArrowheads="1"/>
          </p:cNvSpPr>
          <p:nvPr/>
        </p:nvSpPr>
        <p:spPr bwMode="auto">
          <a:xfrm>
            <a:off x="127000" y="2825750"/>
            <a:ext cx="2320925" cy="381000"/>
          </a:xfrm>
          <a:prstGeom prst="ellipse">
            <a:avLst/>
          </a:prstGeom>
          <a:noFill/>
          <a:ln w="57150" algn="ctr">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5845" name="Text Box 4"/>
          <p:cNvSpPr txBox="1">
            <a:spLocks noChangeArrowheads="1"/>
          </p:cNvSpPr>
          <p:nvPr/>
        </p:nvSpPr>
        <p:spPr bwMode="auto">
          <a:xfrm>
            <a:off x="6019800" y="152400"/>
            <a:ext cx="2992438"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b="1">
                <a:solidFill>
                  <a:srgbClr val="3333CC"/>
                </a:solidFill>
                <a:latin typeface="Arial" charset="0"/>
              </a:rPr>
              <a:t>Choose align two or more sequences…</a:t>
            </a:r>
            <a:endParaRPr lang="en-US">
              <a:solidFill>
                <a:srgbClr val="3333CC"/>
              </a:solidFill>
              <a:latin typeface="Arial" charset="0"/>
            </a:endParaRPr>
          </a:p>
        </p:txBody>
      </p:sp>
    </p:spTree>
    <p:extLst>
      <p:ext uri="{BB962C8B-B14F-4D97-AF65-F5344CB8AC3E}">
        <p14:creationId xmlns:p14="http://schemas.microsoft.com/office/powerpoint/2010/main" val="3446293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3"/>
          <p:cNvPicPr>
            <a:picLocks noChangeAspect="1" noChangeArrowheads="1"/>
          </p:cNvPicPr>
          <p:nvPr/>
        </p:nvPicPr>
        <p:blipFill>
          <a:blip r:embed="rId3">
            <a:extLst>
              <a:ext uri="{28A0092B-C50C-407E-A947-70E740481C1C}">
                <a14:useLocalDpi xmlns:a14="http://schemas.microsoft.com/office/drawing/2010/main" val="0"/>
              </a:ext>
            </a:extLst>
          </a:blip>
          <a:srcRect l="1511" t="14124" r="50897" b="6126"/>
          <a:stretch>
            <a:fillRect/>
          </a:stretch>
        </p:blipFill>
        <p:spPr bwMode="auto">
          <a:xfrm>
            <a:off x="74613" y="276225"/>
            <a:ext cx="4268787" cy="6505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
        <p:nvSpPr>
          <p:cNvPr id="36867" name="Oval 2"/>
          <p:cNvSpPr>
            <a:spLocks noChangeArrowheads="1"/>
          </p:cNvSpPr>
          <p:nvPr/>
        </p:nvSpPr>
        <p:spPr bwMode="auto">
          <a:xfrm>
            <a:off x="76200" y="6477000"/>
            <a:ext cx="2320925" cy="381000"/>
          </a:xfrm>
          <a:prstGeom prst="ellipse">
            <a:avLst/>
          </a:prstGeom>
          <a:noFill/>
          <a:ln w="57150" algn="ctr">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solidFill>
                <a:srgbClr val="000000"/>
              </a:solidFill>
            </a:endParaRPr>
          </a:p>
        </p:txBody>
      </p:sp>
      <p:pic>
        <p:nvPicPr>
          <p:cNvPr id="36868" name="Picture 2"/>
          <p:cNvPicPr>
            <a:picLocks noChangeAspect="1" noChangeArrowheads="1"/>
          </p:cNvPicPr>
          <p:nvPr/>
        </p:nvPicPr>
        <p:blipFill>
          <a:blip r:embed="rId4">
            <a:extLst>
              <a:ext uri="{28A0092B-C50C-407E-A947-70E740481C1C}">
                <a14:useLocalDpi xmlns:a14="http://schemas.microsoft.com/office/drawing/2010/main" val="0"/>
              </a:ext>
            </a:extLst>
          </a:blip>
          <a:srcRect l="1511" t="24922" r="50140" b="27727"/>
          <a:stretch>
            <a:fillRect/>
          </a:stretch>
        </p:blipFill>
        <p:spPr bwMode="auto">
          <a:xfrm>
            <a:off x="4572000" y="2778125"/>
            <a:ext cx="4495800" cy="4003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
        <p:nvSpPr>
          <p:cNvPr id="36869" name="Oval 5"/>
          <p:cNvSpPr>
            <a:spLocks noChangeArrowheads="1"/>
          </p:cNvSpPr>
          <p:nvPr/>
        </p:nvSpPr>
        <p:spPr bwMode="auto">
          <a:xfrm>
            <a:off x="5334000" y="5638800"/>
            <a:ext cx="2320925" cy="381000"/>
          </a:xfrm>
          <a:prstGeom prst="ellipse">
            <a:avLst/>
          </a:prstGeom>
          <a:noFill/>
          <a:ln w="57150" algn="ctr">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a:lstStyle/>
          <a:p>
            <a:endParaRPr lang="en-US">
              <a:solidFill>
                <a:srgbClr val="000000"/>
              </a:solidFill>
            </a:endParaRPr>
          </a:p>
        </p:txBody>
      </p:sp>
      <p:sp>
        <p:nvSpPr>
          <p:cNvPr id="36870" name="Text Box 4"/>
          <p:cNvSpPr txBox="1">
            <a:spLocks noChangeArrowheads="1"/>
          </p:cNvSpPr>
          <p:nvPr/>
        </p:nvSpPr>
        <p:spPr bwMode="auto">
          <a:xfrm>
            <a:off x="4572000" y="211138"/>
            <a:ext cx="4440238" cy="2455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nSpc>
                <a:spcPct val="80000"/>
              </a:lnSpc>
            </a:pPr>
            <a:r>
              <a:rPr lang="en-US" b="1">
                <a:solidFill>
                  <a:srgbClr val="3333CC"/>
                </a:solidFill>
                <a:latin typeface="Arial" charset="0"/>
              </a:rPr>
              <a:t>Enter the two sequences (as accession numbers or in the fasta format) and click BLAST.</a:t>
            </a:r>
          </a:p>
          <a:p>
            <a:pPr>
              <a:lnSpc>
                <a:spcPct val="80000"/>
              </a:lnSpc>
            </a:pPr>
            <a:endParaRPr lang="en-US" b="1">
              <a:solidFill>
                <a:srgbClr val="3333CC"/>
              </a:solidFill>
              <a:latin typeface="Arial" charset="0"/>
            </a:endParaRPr>
          </a:p>
          <a:p>
            <a:pPr>
              <a:lnSpc>
                <a:spcPct val="80000"/>
              </a:lnSpc>
            </a:pPr>
            <a:r>
              <a:rPr lang="en-US" b="1">
                <a:solidFill>
                  <a:srgbClr val="3333CC"/>
                </a:solidFill>
                <a:latin typeface="Arial" charset="0"/>
              </a:rPr>
              <a:t>Optionally select “Algorithm parameters” and note the matrix option.</a:t>
            </a:r>
            <a:endParaRPr lang="en-US">
              <a:solidFill>
                <a:srgbClr val="3333CC"/>
              </a:solidFill>
              <a:latin typeface="Arial" charset="0"/>
            </a:endParaRPr>
          </a:p>
        </p:txBody>
      </p:sp>
    </p:spTree>
    <p:extLst>
      <p:ext uri="{BB962C8B-B14F-4D97-AF65-F5344CB8AC3E}">
        <p14:creationId xmlns:p14="http://schemas.microsoft.com/office/powerpoint/2010/main" val="3342914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a:t>sequence</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3-4</a:t>
            </a:r>
          </a:p>
          <a:p>
            <a:r>
              <a:rPr lang="en-US" dirty="0">
                <a:solidFill>
                  <a:schemeClr val="bg1">
                    <a:lumMod val="50000"/>
                  </a:schemeClr>
                </a:solidFill>
              </a:rPr>
              <a:t>Page 74</a:t>
            </a:r>
          </a:p>
        </p:txBody>
      </p:sp>
      <p:sp>
        <p:nvSpPr>
          <p:cNvPr id="10" name="TextBox 9"/>
          <p:cNvSpPr txBox="1"/>
          <p:nvPr/>
        </p:nvSpPr>
        <p:spPr>
          <a:xfrm>
            <a:off x="1295400" y="6172201"/>
            <a:ext cx="7467600" cy="457200"/>
          </a:xfrm>
          <a:prstGeom prst="rect">
            <a:avLst/>
          </a:prstGeom>
          <a:noFill/>
          <a:ln>
            <a:solidFill>
              <a:srgbClr val="000000"/>
            </a:solidFill>
          </a:ln>
        </p:spPr>
        <p:txBody>
          <a:bodyPr wrap="square" rtlCol="0">
            <a:spAutoFit/>
          </a:bodyPr>
          <a:lstStyle/>
          <a:p>
            <a:r>
              <a:rPr lang="en-US" sz="2400" dirty="0"/>
              <a:t>Year</a:t>
            </a:r>
          </a:p>
        </p:txBody>
      </p:sp>
      <p:pic>
        <p:nvPicPr>
          <p:cNvPr id="3" name="Picture 2" descr="Screen Shot 2016-02-27 at 4.46.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0" y="0"/>
            <a:ext cx="6983730" cy="6858000"/>
          </a:xfrm>
          <a:prstGeom prst="rect">
            <a:avLst/>
          </a:prstGeom>
        </p:spPr>
      </p:pic>
    </p:spTree>
    <p:extLst>
      <p:ext uri="{BB962C8B-B14F-4D97-AF65-F5344CB8AC3E}">
        <p14:creationId xmlns:p14="http://schemas.microsoft.com/office/powerpoint/2010/main" val="4213088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5505F1B-A794-5B48-9D06-2A816D273CB5}"/>
              </a:ext>
            </a:extLst>
          </p:cNvPr>
          <p:cNvGraphicFramePr>
            <a:graphicFrameLocks noGrp="1"/>
          </p:cNvGraphicFramePr>
          <p:nvPr>
            <p:ph idx="1"/>
          </p:nvPr>
        </p:nvGraphicFramePr>
        <p:xfrm>
          <a:off x="481915" y="2514600"/>
          <a:ext cx="8470555" cy="3136882"/>
        </p:xfrm>
        <a:graphic>
          <a:graphicData uri="http://schemas.openxmlformats.org/drawingml/2006/table">
            <a:tbl>
              <a:tblPr/>
              <a:tblGrid>
                <a:gridCol w="889685">
                  <a:extLst>
                    <a:ext uri="{9D8B030D-6E8A-4147-A177-3AD203B41FA5}">
                      <a16:colId xmlns:a16="http://schemas.microsoft.com/office/drawing/2014/main" val="3883262728"/>
                    </a:ext>
                  </a:extLst>
                </a:gridCol>
                <a:gridCol w="2057400">
                  <a:extLst>
                    <a:ext uri="{9D8B030D-6E8A-4147-A177-3AD203B41FA5}">
                      <a16:colId xmlns:a16="http://schemas.microsoft.com/office/drawing/2014/main" val="559988272"/>
                    </a:ext>
                  </a:extLst>
                </a:gridCol>
                <a:gridCol w="914400">
                  <a:extLst>
                    <a:ext uri="{9D8B030D-6E8A-4147-A177-3AD203B41FA5}">
                      <a16:colId xmlns:a16="http://schemas.microsoft.com/office/drawing/2014/main" val="472469560"/>
                    </a:ext>
                  </a:extLst>
                </a:gridCol>
                <a:gridCol w="2209800">
                  <a:extLst>
                    <a:ext uri="{9D8B030D-6E8A-4147-A177-3AD203B41FA5}">
                      <a16:colId xmlns:a16="http://schemas.microsoft.com/office/drawing/2014/main" val="854057054"/>
                    </a:ext>
                  </a:extLst>
                </a:gridCol>
                <a:gridCol w="2399270">
                  <a:extLst>
                    <a:ext uri="{9D8B030D-6E8A-4147-A177-3AD203B41FA5}">
                      <a16:colId xmlns:a16="http://schemas.microsoft.com/office/drawing/2014/main" val="3954494091"/>
                    </a:ext>
                  </a:extLst>
                </a:gridCol>
              </a:tblGrid>
              <a:tr h="216777">
                <a:tc>
                  <a:txBody>
                    <a:bodyPr/>
                    <a:lstStyle/>
                    <a:p>
                      <a:pPr algn="l"/>
                      <a:r>
                        <a:rPr lang="en-CA" sz="1100" b="1" noProof="0">
                          <a:solidFill>
                            <a:schemeClr val="tx1"/>
                          </a:solidFill>
                          <a:effectLst/>
                          <a:latin typeface="Arial" panose="020B0604020202020204" pitchFamily="34" charset="0"/>
                          <a:cs typeface="Arial" panose="020B0604020202020204" pitchFamily="34" charset="0"/>
                        </a:rPr>
                        <a:t>Lecture</a:t>
                      </a:r>
                    </a:p>
                  </a:txBody>
                  <a:tcPr marL="45326" marR="45326" marT="22664" marB="22664" anchor="ctr">
                    <a:lnL>
                      <a:noFill/>
                    </a:lnL>
                    <a:lnR>
                      <a:noFill/>
                    </a:lnR>
                    <a:lnT>
                      <a:noFill/>
                    </a:lnT>
                    <a:lnB>
                      <a:noFill/>
                    </a:lnB>
                  </a:tcPr>
                </a:tc>
                <a:tc>
                  <a:txBody>
                    <a:bodyPr/>
                    <a:lstStyle/>
                    <a:p>
                      <a:pPr algn="l"/>
                      <a:r>
                        <a:rPr lang="en-CA" sz="1100" b="1" noProof="0" dirty="0">
                          <a:solidFill>
                            <a:schemeClr val="tx1"/>
                          </a:solidFill>
                          <a:effectLst/>
                          <a:latin typeface="Arial" panose="020B0604020202020204" pitchFamily="34" charset="0"/>
                          <a:cs typeface="Arial" panose="020B0604020202020204" pitchFamily="34" charset="0"/>
                        </a:rPr>
                        <a:t>Topic</a:t>
                      </a:r>
                    </a:p>
                  </a:txBody>
                  <a:tcPr marL="45326" marR="45326" marT="22664" marB="22664" anchor="ctr">
                    <a:lnL>
                      <a:noFill/>
                    </a:lnL>
                    <a:lnR>
                      <a:noFill/>
                    </a:lnR>
                    <a:lnT>
                      <a:noFill/>
                    </a:lnT>
                    <a:lnB>
                      <a:noFill/>
                    </a:lnB>
                  </a:tcPr>
                </a:tc>
                <a:tc>
                  <a:txBody>
                    <a:bodyPr/>
                    <a:lstStyle/>
                    <a:p>
                      <a:pPr algn="l"/>
                      <a:r>
                        <a:rPr lang="en-CA" sz="1100" b="1" noProof="0" dirty="0">
                          <a:solidFill>
                            <a:schemeClr val="tx1"/>
                          </a:solidFill>
                          <a:effectLst/>
                          <a:latin typeface="Arial" panose="020B0604020202020204" pitchFamily="34" charset="0"/>
                          <a:cs typeface="Arial" panose="020B0604020202020204" pitchFamily="34" charset="0"/>
                        </a:rPr>
                        <a:t>Chapter</a:t>
                      </a:r>
                    </a:p>
                  </a:txBody>
                  <a:tcPr marL="45326" marR="45326" marT="22664" marB="22664" anchor="ctr">
                    <a:lnL>
                      <a:noFill/>
                    </a:lnL>
                    <a:lnR>
                      <a:noFill/>
                    </a:lnR>
                    <a:lnT>
                      <a:noFill/>
                    </a:lnT>
                    <a:lnB>
                      <a:noFill/>
                    </a:lnB>
                  </a:tcPr>
                </a:tc>
                <a:tc>
                  <a:txBody>
                    <a:bodyPr/>
                    <a:lstStyle/>
                    <a:p>
                      <a:pPr algn="l"/>
                      <a:r>
                        <a:rPr lang="en-CA" sz="1100" b="1" noProof="0">
                          <a:solidFill>
                            <a:schemeClr val="tx1"/>
                          </a:solidFill>
                          <a:effectLst/>
                          <a:latin typeface="Arial" panose="020B0604020202020204" pitchFamily="34" charset="0"/>
                          <a:cs typeface="Arial" panose="020B0604020202020204" pitchFamily="34" charset="0"/>
                        </a:rPr>
                        <a:t>Pages</a:t>
                      </a:r>
                    </a:p>
                  </a:txBody>
                  <a:tcPr marL="45326" marR="45326" marT="22664" marB="22664" anchor="ctr">
                    <a:lnL>
                      <a:noFill/>
                    </a:lnL>
                    <a:lnR>
                      <a:noFill/>
                    </a:lnR>
                    <a:lnT>
                      <a:noFill/>
                    </a:lnT>
                    <a:lnB>
                      <a:noFill/>
                    </a:lnB>
                  </a:tcPr>
                </a:tc>
                <a:tc>
                  <a:txBody>
                    <a:bodyPr/>
                    <a:lstStyle/>
                    <a:p>
                      <a:pPr algn="l"/>
                      <a:r>
                        <a:rPr lang="en-CA" sz="1100" b="1" noProof="0">
                          <a:solidFill>
                            <a:schemeClr val="tx1"/>
                          </a:solidFill>
                          <a:effectLst/>
                          <a:latin typeface="Arial" panose="020B0604020202020204" pitchFamily="34" charset="0"/>
                          <a:cs typeface="Arial" panose="020B0604020202020204" pitchFamily="34" charset="0"/>
                        </a:rPr>
                        <a:t>Comments</a:t>
                      </a:r>
                    </a:p>
                  </a:txBody>
                  <a:tcPr marL="45326" marR="45326" marT="22664" marB="22664" anchor="ctr">
                    <a:lnL>
                      <a:noFill/>
                    </a:lnL>
                    <a:lnR>
                      <a:noFill/>
                    </a:lnR>
                    <a:lnT>
                      <a:noFill/>
                    </a:lnT>
                    <a:lnB>
                      <a:noFill/>
                    </a:lnB>
                  </a:tcPr>
                </a:tc>
                <a:extLst>
                  <a:ext uri="{0D108BD9-81ED-4DB2-BD59-A6C34878D82A}">
                    <a16:rowId xmlns:a16="http://schemas.microsoft.com/office/drawing/2014/main" val="573638149"/>
                  </a:ext>
                </a:extLst>
              </a:tr>
              <a:tr h="559677">
                <a:tc>
                  <a:txBody>
                    <a:bodyPr/>
                    <a:lstStyle/>
                    <a:p>
                      <a:pPr algn="l"/>
                      <a:r>
                        <a:rPr lang="en-CA" sz="1100" noProof="0">
                          <a:solidFill>
                            <a:schemeClr val="tx1"/>
                          </a:solidFill>
                          <a:effectLst/>
                          <a:latin typeface="Arial" panose="020B0604020202020204" pitchFamily="34" charset="0"/>
                          <a:cs typeface="Arial" panose="020B0604020202020204" pitchFamily="34" charset="0"/>
                        </a:rPr>
                        <a:t>1</a:t>
                      </a:r>
                    </a:p>
                  </a:txBody>
                  <a:tcPr marL="45326" marR="45326" marT="22664" marB="22664" anchor="ctr">
                    <a:lnL>
                      <a:noFill/>
                    </a:lnL>
                    <a:lnR>
                      <a:noFill/>
                    </a:lnR>
                    <a:lnT>
                      <a:noFill/>
                    </a:lnT>
                    <a:lnB>
                      <a:noFill/>
                    </a:lnB>
                  </a:tcPr>
                </a:tc>
                <a:tc>
                  <a:txBody>
                    <a:bodyPr/>
                    <a:lstStyle/>
                    <a:p>
                      <a:pPr algn="l"/>
                      <a:r>
                        <a:rPr lang="en-CA" sz="1100" noProof="0">
                          <a:solidFill>
                            <a:schemeClr val="tx1"/>
                          </a:solidFill>
                          <a:effectLst/>
                          <a:latin typeface="Arial" panose="020B0604020202020204" pitchFamily="34" charset="0"/>
                          <a:cs typeface="Arial" panose="020B0604020202020204" pitchFamily="34" charset="0"/>
                        </a:rPr>
                        <a:t>Bioinformatics</a:t>
                      </a:r>
                    </a:p>
                  </a:txBody>
                  <a:tcPr marL="45326" marR="45326" marT="22664" marB="22664" anchor="ctr">
                    <a:lnL>
                      <a:noFill/>
                    </a:lnL>
                    <a:lnR>
                      <a:noFill/>
                    </a:lnR>
                    <a:lnT>
                      <a:noFill/>
                    </a:lnT>
                    <a:lnB>
                      <a:noFill/>
                    </a:lnB>
                  </a:tcPr>
                </a:tc>
                <a:tc>
                  <a:txBody>
                    <a:bodyPr/>
                    <a:lstStyle/>
                    <a:p>
                      <a:pPr algn="l"/>
                      <a:r>
                        <a:rPr lang="en-CA" sz="1100" noProof="0">
                          <a:solidFill>
                            <a:schemeClr val="tx1"/>
                          </a:solidFill>
                          <a:effectLst/>
                          <a:latin typeface="Arial" panose="020B0604020202020204" pitchFamily="34" charset="0"/>
                          <a:cs typeface="Arial" panose="020B0604020202020204" pitchFamily="34" charset="0"/>
                        </a:rPr>
                        <a:t>1</a:t>
                      </a:r>
                    </a:p>
                  </a:txBody>
                  <a:tcPr marL="45326" marR="45326" marT="22664" marB="22664" anchor="ctr">
                    <a:lnL>
                      <a:noFill/>
                    </a:lnL>
                    <a:lnR>
                      <a:noFill/>
                    </a:lnR>
                    <a:lnT>
                      <a:noFill/>
                    </a:lnT>
                    <a:lnB>
                      <a:noFill/>
                    </a:lnB>
                  </a:tcPr>
                </a:tc>
                <a:tc>
                  <a:txBody>
                    <a:bodyPr/>
                    <a:lstStyle/>
                    <a:p>
                      <a:pPr algn="l"/>
                      <a:r>
                        <a:rPr lang="en-CA" sz="1100" noProof="0" dirty="0" err="1">
                          <a:solidFill>
                            <a:schemeClr val="tx1"/>
                          </a:solidFill>
                          <a:effectLst/>
                          <a:latin typeface="Arial" panose="020B0604020202020204" pitchFamily="34" charset="0"/>
                          <a:cs typeface="Arial" panose="020B0604020202020204" pitchFamily="34" charset="0"/>
                        </a:rPr>
                        <a:t>Helemaal</a:t>
                      </a:r>
                      <a:endParaRPr lang="en-CA" sz="1100" noProof="0" dirty="0">
                        <a:solidFill>
                          <a:schemeClr val="tx1"/>
                        </a:solidFill>
                        <a:effectLst/>
                        <a:latin typeface="Arial" panose="020B0604020202020204" pitchFamily="34" charset="0"/>
                        <a:cs typeface="Arial" panose="020B0604020202020204" pitchFamily="34" charset="0"/>
                      </a:endParaRPr>
                    </a:p>
                  </a:txBody>
                  <a:tcPr marL="45326" marR="45326" marT="22664" marB="22664" anchor="ctr">
                    <a:lnL>
                      <a:noFill/>
                    </a:lnL>
                    <a:lnR>
                      <a:noFill/>
                    </a:lnR>
                    <a:lnT>
                      <a:noFill/>
                    </a:lnT>
                    <a:lnB>
                      <a:noFill/>
                    </a:lnB>
                  </a:tcPr>
                </a:tc>
                <a:tc>
                  <a:txBody>
                    <a:bodyPr/>
                    <a:lstStyle/>
                    <a:p>
                      <a:pPr algn="l"/>
                      <a:endParaRPr lang="en-CA" sz="1100" noProof="0">
                        <a:solidFill>
                          <a:schemeClr val="tx1"/>
                        </a:solidFill>
                        <a:effectLst/>
                        <a:latin typeface="Arial" panose="020B0604020202020204" pitchFamily="34" charset="0"/>
                        <a:cs typeface="Arial" panose="020B0604020202020204" pitchFamily="34" charset="0"/>
                      </a:endParaRPr>
                    </a:p>
                  </a:txBody>
                  <a:tcPr marL="45326" marR="45326" marT="22664" marB="22664" anchor="ctr">
                    <a:lnL>
                      <a:noFill/>
                    </a:lnL>
                    <a:lnR>
                      <a:noFill/>
                    </a:lnR>
                    <a:lnT>
                      <a:noFill/>
                    </a:lnT>
                    <a:lnB>
                      <a:noFill/>
                    </a:lnB>
                  </a:tcPr>
                </a:tc>
                <a:extLst>
                  <a:ext uri="{0D108BD9-81ED-4DB2-BD59-A6C34878D82A}">
                    <a16:rowId xmlns:a16="http://schemas.microsoft.com/office/drawing/2014/main" val="1185488950"/>
                  </a:ext>
                </a:extLst>
              </a:tr>
              <a:tr h="388227">
                <a:tc>
                  <a:txBody>
                    <a:bodyPr/>
                    <a:lstStyle/>
                    <a:p>
                      <a:pPr algn="l"/>
                      <a:r>
                        <a:rPr lang="en-CA" sz="1100" noProof="0" dirty="0">
                          <a:solidFill>
                            <a:schemeClr val="tx1"/>
                          </a:solidFill>
                          <a:effectLst/>
                          <a:latin typeface="Arial" panose="020B0604020202020204" pitchFamily="34" charset="0"/>
                          <a:cs typeface="Arial" panose="020B0604020202020204" pitchFamily="34" charset="0"/>
                        </a:rPr>
                        <a:t>2</a:t>
                      </a:r>
                    </a:p>
                  </a:txBody>
                  <a:tcPr marL="45326" marR="45326" marT="22664" marB="22664" anchor="ctr">
                    <a:lnL>
                      <a:noFill/>
                    </a:lnL>
                    <a:lnR>
                      <a:noFill/>
                    </a:lnR>
                    <a:lnT>
                      <a:noFill/>
                    </a:lnT>
                    <a:lnB>
                      <a:noFill/>
                    </a:lnB>
                  </a:tcPr>
                </a:tc>
                <a:tc>
                  <a:txBody>
                    <a:bodyPr/>
                    <a:lstStyle/>
                    <a:p>
                      <a:pPr algn="l"/>
                      <a:r>
                        <a:rPr lang="en-CA" sz="1100" noProof="0" dirty="0">
                          <a:solidFill>
                            <a:schemeClr val="tx1"/>
                          </a:solidFill>
                          <a:effectLst/>
                          <a:latin typeface="Arial" panose="020B0604020202020204" pitchFamily="34" charset="0"/>
                          <a:cs typeface="Arial" panose="020B0604020202020204" pitchFamily="34" charset="0"/>
                        </a:rPr>
                        <a:t>Access to seq data</a:t>
                      </a:r>
                    </a:p>
                  </a:txBody>
                  <a:tcPr marL="45326" marR="45326" marT="22664" marB="22664" anchor="ctr">
                    <a:lnL>
                      <a:noFill/>
                    </a:lnL>
                    <a:lnR>
                      <a:noFill/>
                    </a:lnR>
                    <a:lnT>
                      <a:noFill/>
                    </a:lnT>
                    <a:lnB>
                      <a:noFill/>
                    </a:lnB>
                  </a:tcPr>
                </a:tc>
                <a:tc>
                  <a:txBody>
                    <a:bodyPr/>
                    <a:lstStyle/>
                    <a:p>
                      <a:pPr algn="l"/>
                      <a:r>
                        <a:rPr lang="en-CA" sz="1100" noProof="0" dirty="0">
                          <a:solidFill>
                            <a:schemeClr val="tx1"/>
                          </a:solidFill>
                          <a:effectLst/>
                          <a:latin typeface="Arial" panose="020B0604020202020204" pitchFamily="34" charset="0"/>
                          <a:cs typeface="Arial" panose="020B0604020202020204" pitchFamily="34" charset="0"/>
                        </a:rPr>
                        <a:t>2</a:t>
                      </a:r>
                    </a:p>
                  </a:txBody>
                  <a:tcPr marL="45326" marR="45326" marT="22664" marB="22664" anchor="ctr">
                    <a:lnL>
                      <a:noFill/>
                    </a:lnL>
                    <a:lnR>
                      <a:noFill/>
                    </a:lnR>
                    <a:lnT>
                      <a:noFill/>
                    </a:lnT>
                    <a:lnB>
                      <a:noFill/>
                    </a:lnB>
                  </a:tcPr>
                </a:tc>
                <a:tc>
                  <a:txBody>
                    <a:bodyPr/>
                    <a:lstStyle/>
                    <a:p>
                      <a:pPr algn="l"/>
                      <a:r>
                        <a:rPr lang="en-CA" sz="1100" noProof="0" dirty="0" err="1">
                          <a:solidFill>
                            <a:schemeClr val="tx1"/>
                          </a:solidFill>
                          <a:effectLst/>
                          <a:latin typeface="Arial" panose="020B0604020202020204" pitchFamily="34" charset="0"/>
                          <a:cs typeface="Arial" panose="020B0604020202020204" pitchFamily="34" charset="0"/>
                        </a:rPr>
                        <a:t>Helemaal</a:t>
                      </a:r>
                      <a:endParaRPr lang="en-CA" sz="1100" noProof="0" dirty="0">
                        <a:solidFill>
                          <a:schemeClr val="tx1"/>
                        </a:solidFill>
                        <a:effectLst/>
                        <a:latin typeface="Arial" panose="020B0604020202020204" pitchFamily="34" charset="0"/>
                        <a:cs typeface="Arial" panose="020B0604020202020204" pitchFamily="34" charset="0"/>
                      </a:endParaRPr>
                    </a:p>
                  </a:txBody>
                  <a:tcPr marL="45326" marR="45326" marT="22664" marB="22664" anchor="ctr">
                    <a:lnL>
                      <a:noFill/>
                    </a:lnL>
                    <a:lnR>
                      <a:noFill/>
                    </a:lnR>
                    <a:lnT>
                      <a:noFill/>
                    </a:lnT>
                    <a:lnB>
                      <a:noFill/>
                    </a:lnB>
                  </a:tcPr>
                </a:tc>
                <a:tc>
                  <a:txBody>
                    <a:bodyPr/>
                    <a:lstStyle/>
                    <a:p>
                      <a:pPr algn="l"/>
                      <a:r>
                        <a:rPr lang="en-CA" sz="1100" noProof="0" dirty="0" err="1">
                          <a:solidFill>
                            <a:schemeClr val="tx1"/>
                          </a:solidFill>
                          <a:effectLst/>
                          <a:latin typeface="Arial" panose="020B0604020202020204" pitchFamily="34" charset="0"/>
                          <a:cs typeface="Arial" panose="020B0604020202020204" pitchFamily="34" charset="0"/>
                        </a:rPr>
                        <a:t>Niet</a:t>
                      </a:r>
                      <a:r>
                        <a:rPr lang="en-CA" sz="1100" noProof="0" dirty="0">
                          <a:solidFill>
                            <a:schemeClr val="tx1"/>
                          </a:solidFill>
                          <a:effectLst/>
                          <a:latin typeface="Arial" panose="020B0604020202020204" pitchFamily="34" charset="0"/>
                          <a:cs typeface="Arial" panose="020B0604020202020204" pitchFamily="34" charset="0"/>
                        </a:rPr>
                        <a:t> "Command line access"</a:t>
                      </a:r>
                    </a:p>
                  </a:txBody>
                  <a:tcPr marL="45326" marR="45326" marT="22664" marB="22664" anchor="ctr">
                    <a:lnL>
                      <a:noFill/>
                    </a:lnL>
                    <a:lnR>
                      <a:noFill/>
                    </a:lnR>
                    <a:lnT>
                      <a:noFill/>
                    </a:lnT>
                    <a:lnB>
                      <a:noFill/>
                    </a:lnB>
                  </a:tcPr>
                </a:tc>
                <a:extLst>
                  <a:ext uri="{0D108BD9-81ED-4DB2-BD59-A6C34878D82A}">
                    <a16:rowId xmlns:a16="http://schemas.microsoft.com/office/drawing/2014/main" val="2004201993"/>
                  </a:ext>
                </a:extLst>
              </a:tr>
              <a:tr h="216777">
                <a:tc>
                  <a:txBody>
                    <a:bodyPr/>
                    <a:lstStyle/>
                    <a:p>
                      <a:pPr algn="l"/>
                      <a:r>
                        <a:rPr lang="en-CA" sz="1100" noProof="0" dirty="0">
                          <a:solidFill>
                            <a:schemeClr val="tx1"/>
                          </a:solidFill>
                          <a:effectLst/>
                          <a:latin typeface="Arial" panose="020B0604020202020204" pitchFamily="34" charset="0"/>
                          <a:cs typeface="Arial" panose="020B0604020202020204" pitchFamily="34" charset="0"/>
                        </a:rPr>
                        <a:t>3</a:t>
                      </a:r>
                    </a:p>
                  </a:txBody>
                  <a:tcPr marL="45326" marR="45326" marT="22664" marB="22664" anchor="ctr">
                    <a:lnL>
                      <a:noFill/>
                    </a:lnL>
                    <a:lnR>
                      <a:noFill/>
                    </a:lnR>
                    <a:lnT>
                      <a:noFill/>
                    </a:lnT>
                    <a:lnB>
                      <a:noFill/>
                    </a:lnB>
                  </a:tcPr>
                </a:tc>
                <a:tc>
                  <a:txBody>
                    <a:bodyPr/>
                    <a:lstStyle/>
                    <a:p>
                      <a:pPr algn="l"/>
                      <a:r>
                        <a:rPr lang="en-CA" sz="1100" noProof="0" dirty="0">
                          <a:solidFill>
                            <a:schemeClr val="tx1"/>
                          </a:solidFill>
                          <a:effectLst/>
                          <a:latin typeface="Arial" panose="020B0604020202020204" pitchFamily="34" charset="0"/>
                          <a:cs typeface="Arial" panose="020B0604020202020204" pitchFamily="34" charset="0"/>
                        </a:rPr>
                        <a:t>Sequence Alignment</a:t>
                      </a:r>
                    </a:p>
                  </a:txBody>
                  <a:tcPr marL="45326" marR="45326" marT="22664" marB="22664" anchor="ctr">
                    <a:lnL>
                      <a:noFill/>
                    </a:lnL>
                    <a:lnR>
                      <a:noFill/>
                    </a:lnR>
                    <a:lnT>
                      <a:noFill/>
                    </a:lnT>
                    <a:lnB>
                      <a:noFill/>
                    </a:lnB>
                  </a:tcPr>
                </a:tc>
                <a:tc>
                  <a:txBody>
                    <a:bodyPr/>
                    <a:lstStyle/>
                    <a:p>
                      <a:pPr algn="l"/>
                      <a:r>
                        <a:rPr lang="en-CA" sz="1100" noProof="0" dirty="0">
                          <a:solidFill>
                            <a:schemeClr val="tx1"/>
                          </a:solidFill>
                          <a:effectLst/>
                          <a:latin typeface="Arial" panose="020B0604020202020204" pitchFamily="34" charset="0"/>
                          <a:cs typeface="Arial" panose="020B0604020202020204" pitchFamily="34" charset="0"/>
                        </a:rPr>
                        <a:t>3</a:t>
                      </a:r>
                    </a:p>
                  </a:txBody>
                  <a:tcPr marL="45326" marR="45326" marT="22664" marB="22664" anchor="ctr">
                    <a:lnL>
                      <a:noFill/>
                    </a:lnL>
                    <a:lnR>
                      <a:noFill/>
                    </a:lnR>
                    <a:lnT>
                      <a:noFill/>
                    </a:lnT>
                    <a:lnB>
                      <a:noFill/>
                    </a:lnB>
                  </a:tcPr>
                </a:tc>
                <a:tc>
                  <a:txBody>
                    <a:bodyPr/>
                    <a:lstStyle/>
                    <a:p>
                      <a:pPr algn="l"/>
                      <a:r>
                        <a:rPr lang="en-CA" sz="1100" noProof="0" dirty="0">
                          <a:solidFill>
                            <a:schemeClr val="tx1"/>
                          </a:solidFill>
                          <a:effectLst/>
                          <a:latin typeface="Arial" panose="020B0604020202020204" pitchFamily="34" charset="0"/>
                          <a:cs typeface="Arial" panose="020B0604020202020204" pitchFamily="34" charset="0"/>
                        </a:rPr>
                        <a:t>70-103</a:t>
                      </a:r>
                    </a:p>
                  </a:txBody>
                  <a:tcPr marL="45326" marR="45326" marT="22664" marB="22664" anchor="ctr">
                    <a:lnL>
                      <a:noFill/>
                    </a:lnL>
                    <a:lnR>
                      <a:noFill/>
                    </a:lnR>
                    <a:lnT>
                      <a:noFill/>
                    </a:lnT>
                    <a:lnB>
                      <a:noFill/>
                    </a:lnB>
                  </a:tcPr>
                </a:tc>
                <a:tc>
                  <a:txBody>
                    <a:bodyPr/>
                    <a:lstStyle/>
                    <a:p>
                      <a:pPr algn="l"/>
                      <a:r>
                        <a:rPr lang="en-CA" sz="1100" noProof="0" dirty="0" err="1">
                          <a:solidFill>
                            <a:schemeClr val="tx1"/>
                          </a:solidFill>
                          <a:effectLst/>
                          <a:latin typeface="Arial" panose="020B0604020202020204" pitchFamily="34" charset="0"/>
                          <a:cs typeface="Arial" panose="020B0604020202020204" pitchFamily="34" charset="0"/>
                        </a:rPr>
                        <a:t>Niet</a:t>
                      </a:r>
                      <a:r>
                        <a:rPr lang="en-CA" sz="1100" noProof="0" dirty="0">
                          <a:solidFill>
                            <a:schemeClr val="tx1"/>
                          </a:solidFill>
                          <a:effectLst/>
                          <a:latin typeface="Arial" panose="020B0604020202020204" pitchFamily="34" charset="0"/>
                          <a:cs typeface="Arial" panose="020B0604020202020204" pitchFamily="34" charset="0"/>
                        </a:rPr>
                        <a:t> box 3.5, box 3.7, box 3.8</a:t>
                      </a:r>
                    </a:p>
                  </a:txBody>
                  <a:tcPr marL="45326" marR="45326" marT="22664" marB="22664" anchor="ctr">
                    <a:lnL>
                      <a:noFill/>
                    </a:lnL>
                    <a:lnR>
                      <a:noFill/>
                    </a:lnR>
                    <a:lnT>
                      <a:noFill/>
                    </a:lnT>
                    <a:lnB>
                      <a:noFill/>
                    </a:lnB>
                  </a:tcPr>
                </a:tc>
                <a:extLst>
                  <a:ext uri="{0D108BD9-81ED-4DB2-BD59-A6C34878D82A}">
                    <a16:rowId xmlns:a16="http://schemas.microsoft.com/office/drawing/2014/main" val="27777071"/>
                  </a:ext>
                </a:extLst>
              </a:tr>
              <a:tr h="453264">
                <a:tc>
                  <a:txBody>
                    <a:bodyPr/>
                    <a:lstStyle/>
                    <a:p>
                      <a:pPr algn="l"/>
                      <a:r>
                        <a:rPr lang="en-CA" sz="1100" noProof="0" dirty="0">
                          <a:solidFill>
                            <a:schemeClr val="tx1"/>
                          </a:solidFill>
                          <a:effectLst/>
                          <a:latin typeface="Arial" panose="020B0604020202020204" pitchFamily="34" charset="0"/>
                          <a:cs typeface="Arial" panose="020B0604020202020204" pitchFamily="34" charset="0"/>
                        </a:rPr>
                        <a:t>4</a:t>
                      </a:r>
                    </a:p>
                  </a:txBody>
                  <a:tcPr marL="45326" marR="45326" marT="22664" marB="22664" anchor="ctr">
                    <a:lnL>
                      <a:noFill/>
                    </a:lnL>
                    <a:lnR>
                      <a:noFill/>
                    </a:lnR>
                    <a:lnT>
                      <a:noFill/>
                    </a:lnT>
                    <a:lnB>
                      <a:noFill/>
                    </a:lnB>
                  </a:tcPr>
                </a:tc>
                <a:tc>
                  <a:txBody>
                    <a:bodyPr/>
                    <a:lstStyle/>
                    <a:p>
                      <a:pPr algn="l"/>
                      <a:r>
                        <a:rPr lang="en-CA" sz="1100" noProof="0" dirty="0">
                          <a:solidFill>
                            <a:schemeClr val="tx1"/>
                          </a:solidFill>
                          <a:effectLst/>
                          <a:latin typeface="Arial" panose="020B0604020202020204" pitchFamily="34" charset="0"/>
                          <a:cs typeface="Arial" panose="020B0604020202020204" pitchFamily="34" charset="0"/>
                        </a:rPr>
                        <a:t>BLAST</a:t>
                      </a:r>
                    </a:p>
                  </a:txBody>
                  <a:tcPr marL="45326" marR="45326" marT="22664" marB="22664" anchor="ctr">
                    <a:lnL>
                      <a:noFill/>
                    </a:lnL>
                    <a:lnR>
                      <a:noFill/>
                    </a:lnR>
                    <a:lnT>
                      <a:noFill/>
                    </a:lnT>
                    <a:lnB>
                      <a:noFill/>
                    </a:lnB>
                  </a:tcPr>
                </a:tc>
                <a:tc>
                  <a:txBody>
                    <a:bodyPr/>
                    <a:lstStyle/>
                    <a:p>
                      <a:pPr algn="l"/>
                      <a:r>
                        <a:rPr lang="en-CA" sz="1100" noProof="0" dirty="0">
                          <a:solidFill>
                            <a:schemeClr val="tx1"/>
                          </a:solidFill>
                          <a:effectLst/>
                          <a:latin typeface="Arial" panose="020B0604020202020204" pitchFamily="34" charset="0"/>
                          <a:cs typeface="Arial" panose="020B0604020202020204" pitchFamily="34" charset="0"/>
                        </a:rPr>
                        <a:t>4</a:t>
                      </a:r>
                    </a:p>
                  </a:txBody>
                  <a:tcPr marL="45326" marR="45326" marT="22664" marB="22664" anchor="ctr">
                    <a:lnL>
                      <a:noFill/>
                    </a:lnL>
                    <a:lnR>
                      <a:noFill/>
                    </a:lnR>
                    <a:lnT>
                      <a:noFill/>
                    </a:lnT>
                    <a:lnB>
                      <a:noFill/>
                    </a:lnB>
                  </a:tcPr>
                </a:tc>
                <a:tc>
                  <a:txBody>
                    <a:bodyPr/>
                    <a:lstStyle/>
                    <a:p>
                      <a:pPr algn="l"/>
                      <a:r>
                        <a:rPr lang="en-CA" sz="1100" noProof="0" dirty="0">
                          <a:solidFill>
                            <a:schemeClr val="tx1"/>
                          </a:solidFill>
                          <a:effectLst/>
                          <a:latin typeface="Arial" panose="020B0604020202020204" pitchFamily="34" charset="0"/>
                          <a:cs typeface="Arial" panose="020B0604020202020204" pitchFamily="34" charset="0"/>
                        </a:rPr>
                        <a:t>121-134, 138-143, 145-159</a:t>
                      </a:r>
                    </a:p>
                  </a:txBody>
                  <a:tcPr marL="45326" marR="45326" marT="22664" marB="22664" anchor="ctr">
                    <a:lnL>
                      <a:noFill/>
                    </a:lnL>
                    <a:lnR>
                      <a:noFill/>
                    </a:lnR>
                    <a:lnT>
                      <a:noFill/>
                    </a:lnT>
                    <a:lnB>
                      <a:noFill/>
                    </a:lnB>
                  </a:tcPr>
                </a:tc>
                <a:tc>
                  <a:txBody>
                    <a:bodyPr/>
                    <a:lstStyle/>
                    <a:p>
                      <a:pPr algn="l"/>
                      <a:r>
                        <a:rPr lang="en-CA" sz="1100" noProof="0" dirty="0" err="1">
                          <a:solidFill>
                            <a:schemeClr val="tx1"/>
                          </a:solidFill>
                          <a:effectLst/>
                          <a:latin typeface="Arial" panose="020B0604020202020204" pitchFamily="34" charset="0"/>
                          <a:cs typeface="Arial" panose="020B0604020202020204" pitchFamily="34" charset="0"/>
                        </a:rPr>
                        <a:t>Niet</a:t>
                      </a:r>
                      <a:r>
                        <a:rPr lang="en-CA" sz="1100" noProof="0" dirty="0">
                          <a:solidFill>
                            <a:schemeClr val="tx1"/>
                          </a:solidFill>
                          <a:effectLst/>
                          <a:latin typeface="Arial" panose="020B0604020202020204" pitchFamily="34" charset="0"/>
                          <a:cs typeface="Arial" panose="020B0604020202020204" pitchFamily="34" charset="0"/>
                        </a:rPr>
                        <a:t> fig.4.14, box 4.1, p.143 E- </a:t>
                      </a:r>
                      <a:r>
                        <a:rPr lang="en-CA" sz="1100" noProof="0" dirty="0" err="1">
                          <a:solidFill>
                            <a:schemeClr val="tx1"/>
                          </a:solidFill>
                          <a:effectLst/>
                          <a:latin typeface="Arial" panose="020B0604020202020204" pitchFamily="34" charset="0"/>
                          <a:cs typeface="Arial" panose="020B0604020202020204" pitchFamily="34" charset="0"/>
                        </a:rPr>
                        <a:t>en</a:t>
                      </a:r>
                      <a:r>
                        <a:rPr lang="en-CA" sz="1100" noProof="0" dirty="0">
                          <a:solidFill>
                            <a:schemeClr val="tx1"/>
                          </a:solidFill>
                          <a:effectLst/>
                          <a:latin typeface="Arial" panose="020B0604020202020204" pitchFamily="34" charset="0"/>
                          <a:cs typeface="Arial" panose="020B0604020202020204" pitchFamily="34" charset="0"/>
                        </a:rPr>
                        <a:t> p-values</a:t>
                      </a:r>
                    </a:p>
                  </a:txBody>
                  <a:tcPr marL="45326" marR="45326" marT="22664" marB="22664" anchor="ctr">
                    <a:lnL>
                      <a:noFill/>
                    </a:lnL>
                    <a:lnR>
                      <a:noFill/>
                    </a:lnR>
                    <a:lnT>
                      <a:noFill/>
                    </a:lnT>
                    <a:lnB>
                      <a:noFill/>
                    </a:lnB>
                  </a:tcPr>
                </a:tc>
                <a:extLst>
                  <a:ext uri="{0D108BD9-81ED-4DB2-BD59-A6C34878D82A}">
                    <a16:rowId xmlns:a16="http://schemas.microsoft.com/office/drawing/2014/main" val="37113829"/>
                  </a:ext>
                </a:extLst>
              </a:tr>
              <a:tr h="559677">
                <a:tc>
                  <a:txBody>
                    <a:bodyPr/>
                    <a:lstStyle/>
                    <a:p>
                      <a:r>
                        <a:rPr lang="en-NL" sz="1100" dirty="0">
                          <a:latin typeface="Arial" panose="020B0604020202020204" pitchFamily="34" charset="0"/>
                          <a:cs typeface="Arial" panose="020B0604020202020204" pitchFamily="34" charset="0"/>
                        </a:rPr>
                        <a:t>5</a:t>
                      </a:r>
                    </a:p>
                  </a:txBody>
                  <a:tcPr marL="45326" marR="45326" marT="22664" marB="22664" anchor="ctr">
                    <a:lnL>
                      <a:noFill/>
                    </a:lnL>
                    <a:lnR>
                      <a:noFill/>
                    </a:lnR>
                    <a:lnT>
                      <a:noFill/>
                    </a:lnT>
                    <a:lnB>
                      <a:noFill/>
                    </a:lnB>
                  </a:tcPr>
                </a:tc>
                <a:tc>
                  <a:txBody>
                    <a:bodyPr/>
                    <a:lstStyle/>
                    <a:p>
                      <a:r>
                        <a:rPr lang="en-NL" sz="1100" dirty="0">
                          <a:latin typeface="Arial" panose="020B0604020202020204" pitchFamily="34" charset="0"/>
                          <a:cs typeface="Arial" panose="020B0604020202020204" pitchFamily="34" charset="0"/>
                        </a:rPr>
                        <a:t>Database searching</a:t>
                      </a:r>
                    </a:p>
                  </a:txBody>
                  <a:tcPr marL="45326" marR="45326" marT="22664" marB="22664" anchor="ctr">
                    <a:lnL>
                      <a:noFill/>
                    </a:lnL>
                    <a:lnR>
                      <a:noFill/>
                    </a:lnR>
                    <a:lnT>
                      <a:noFill/>
                    </a:lnT>
                    <a:lnB>
                      <a:noFill/>
                    </a:lnB>
                  </a:tcPr>
                </a:tc>
                <a:tc>
                  <a:txBody>
                    <a:bodyPr/>
                    <a:lstStyle/>
                    <a:p>
                      <a:r>
                        <a:rPr lang="en-NL" sz="1100" dirty="0">
                          <a:latin typeface="Arial" panose="020B0604020202020204" pitchFamily="34" charset="0"/>
                          <a:cs typeface="Arial" panose="020B0604020202020204" pitchFamily="34" charset="0"/>
                        </a:rPr>
                        <a:t>5</a:t>
                      </a:r>
                    </a:p>
                  </a:txBody>
                  <a:tcPr marL="45326" marR="45326" marT="22664" marB="22664" anchor="ctr">
                    <a:lnL>
                      <a:noFill/>
                    </a:lnL>
                    <a:lnR>
                      <a:noFill/>
                    </a:lnR>
                    <a:lnT>
                      <a:noFill/>
                    </a:lnT>
                    <a:lnB>
                      <a:noFill/>
                    </a:lnB>
                  </a:tcPr>
                </a:tc>
                <a:tc>
                  <a:txBody>
                    <a:bodyPr/>
                    <a:lstStyle/>
                    <a:p>
                      <a:r>
                        <a:rPr lang="en-NL" sz="1100" dirty="0">
                          <a:latin typeface="Arial" panose="020B0604020202020204" pitchFamily="34" charset="0"/>
                          <a:cs typeface="Arial" panose="020B0604020202020204" pitchFamily="34" charset="0"/>
                        </a:rPr>
                        <a:t>171-177</a:t>
                      </a:r>
                    </a:p>
                  </a:txBody>
                  <a:tcPr marL="45326" marR="45326" marT="22664" marB="22664" anchor="ctr">
                    <a:lnL>
                      <a:noFill/>
                    </a:lnL>
                    <a:lnR>
                      <a:noFill/>
                    </a:lnR>
                    <a:lnT>
                      <a:noFill/>
                    </a:lnT>
                    <a:lnB>
                      <a:noFill/>
                    </a:lnB>
                  </a:tcPr>
                </a:tc>
                <a:tc>
                  <a:txBody>
                    <a:bodyPr/>
                    <a:lstStyle/>
                    <a:p>
                      <a:pPr algn="l"/>
                      <a:r>
                        <a:rPr lang="en-CA" sz="1100" noProof="0" dirty="0" err="1">
                          <a:solidFill>
                            <a:schemeClr val="tx1"/>
                          </a:solidFill>
                          <a:effectLst/>
                          <a:latin typeface="Arial" panose="020B0604020202020204" pitchFamily="34" charset="0"/>
                          <a:cs typeface="Arial" panose="020B0604020202020204" pitchFamily="34" charset="0"/>
                        </a:rPr>
                        <a:t>Niet</a:t>
                      </a:r>
                      <a:r>
                        <a:rPr lang="en-CA" sz="1100" noProof="0" dirty="0">
                          <a:solidFill>
                            <a:schemeClr val="tx1"/>
                          </a:solidFill>
                          <a:effectLst/>
                          <a:latin typeface="Arial" panose="020B0604020202020204" pitchFamily="34" charset="0"/>
                          <a:cs typeface="Arial" panose="020B0604020202020204" pitchFamily="34" charset="0"/>
                        </a:rPr>
                        <a:t> box 5.1</a:t>
                      </a:r>
                    </a:p>
                  </a:txBody>
                  <a:tcPr marL="45326" marR="45326" marT="22664" marB="22664" anchor="ctr">
                    <a:lnL>
                      <a:noFill/>
                    </a:lnL>
                    <a:lnR>
                      <a:noFill/>
                    </a:lnR>
                    <a:lnT>
                      <a:noFill/>
                    </a:lnT>
                    <a:lnB>
                      <a:noFill/>
                    </a:lnB>
                  </a:tcPr>
                </a:tc>
                <a:extLst>
                  <a:ext uri="{0D108BD9-81ED-4DB2-BD59-A6C34878D82A}">
                    <a16:rowId xmlns:a16="http://schemas.microsoft.com/office/drawing/2014/main" val="865226473"/>
                  </a:ext>
                </a:extLst>
              </a:tr>
              <a:tr h="453264">
                <a:tc>
                  <a:txBody>
                    <a:bodyPr/>
                    <a:lstStyle/>
                    <a:p>
                      <a:pPr algn="l"/>
                      <a:r>
                        <a:rPr lang="en-CA" sz="1100" noProof="0" dirty="0">
                          <a:solidFill>
                            <a:schemeClr val="tx1"/>
                          </a:solidFill>
                          <a:effectLst/>
                          <a:latin typeface="Arial" panose="020B0604020202020204" pitchFamily="34" charset="0"/>
                          <a:cs typeface="Arial" panose="020B0604020202020204" pitchFamily="34" charset="0"/>
                        </a:rPr>
                        <a:t>6</a:t>
                      </a:r>
                    </a:p>
                  </a:txBody>
                  <a:tcPr marL="45326" marR="45326" marT="22664" marB="22664" anchor="ctr">
                    <a:lnL>
                      <a:noFill/>
                    </a:lnL>
                    <a:lnR>
                      <a:noFill/>
                    </a:lnR>
                    <a:lnT>
                      <a:noFill/>
                    </a:lnT>
                    <a:lnB>
                      <a:noFill/>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100" noProof="0" dirty="0">
                          <a:solidFill>
                            <a:schemeClr val="tx1"/>
                          </a:solidFill>
                          <a:effectLst/>
                          <a:latin typeface="Arial" panose="020B0604020202020204" pitchFamily="34" charset="0"/>
                          <a:cs typeface="Arial" panose="020B0604020202020204" pitchFamily="34" charset="0"/>
                        </a:rPr>
                        <a:t>Next Generation Sequencing</a:t>
                      </a:r>
                    </a:p>
                  </a:txBody>
                  <a:tcPr marL="45326" marR="45326" marT="22664" marB="22664" anchor="ctr">
                    <a:lnL>
                      <a:noFill/>
                    </a:lnL>
                    <a:lnR>
                      <a:noFill/>
                    </a:lnR>
                    <a:lnT>
                      <a:noFill/>
                    </a:lnT>
                    <a:lnB>
                      <a:noFill/>
                    </a:lnB>
                  </a:tcPr>
                </a:tc>
                <a:tc>
                  <a:txBody>
                    <a:bodyPr/>
                    <a:lstStyle/>
                    <a:p>
                      <a:pPr algn="l"/>
                      <a:r>
                        <a:rPr lang="en-CA" sz="1100" noProof="0" dirty="0">
                          <a:solidFill>
                            <a:schemeClr val="tx1"/>
                          </a:solidFill>
                          <a:effectLst/>
                          <a:latin typeface="Arial" panose="020B0604020202020204" pitchFamily="34" charset="0"/>
                          <a:cs typeface="Arial" panose="020B0604020202020204" pitchFamily="34" charset="0"/>
                        </a:rPr>
                        <a:t>9</a:t>
                      </a:r>
                    </a:p>
                  </a:txBody>
                  <a:tcPr marL="45326" marR="45326" marT="22664" marB="22664" anchor="ctr">
                    <a:lnL>
                      <a:noFill/>
                    </a:lnL>
                    <a:lnR>
                      <a:noFill/>
                    </a:lnR>
                    <a:lnT>
                      <a:noFill/>
                    </a:lnT>
                    <a:lnB>
                      <a:noFill/>
                    </a:lnB>
                  </a:tcPr>
                </a:tc>
                <a:tc>
                  <a:txBody>
                    <a:bodyPr/>
                    <a:lstStyle/>
                    <a:p>
                      <a:pPr algn="l"/>
                      <a:r>
                        <a:rPr lang="en-CA" sz="1100" noProof="0" dirty="0">
                          <a:solidFill>
                            <a:schemeClr val="tx1"/>
                          </a:solidFill>
                          <a:effectLst/>
                          <a:latin typeface="Arial" panose="020B0604020202020204" pitchFamily="34" charset="0"/>
                          <a:cs typeface="Arial" panose="020B0604020202020204" pitchFamily="34" charset="0"/>
                        </a:rPr>
                        <a:t>377-384</a:t>
                      </a:r>
                    </a:p>
                  </a:txBody>
                  <a:tcPr marL="45326" marR="45326" marT="22664" marB="22664" anchor="ctr">
                    <a:lnL>
                      <a:noFill/>
                    </a:lnL>
                    <a:lnR>
                      <a:noFill/>
                    </a:lnR>
                    <a:lnT>
                      <a:noFill/>
                    </a:lnT>
                    <a:lnB>
                      <a:noFill/>
                    </a:lnB>
                  </a:tcPr>
                </a:tc>
                <a:tc>
                  <a:txBody>
                    <a:bodyPr/>
                    <a:lstStyle/>
                    <a:p>
                      <a:pPr algn="l"/>
                      <a:endParaRPr lang="en-CA" sz="1100" noProof="0">
                        <a:solidFill>
                          <a:schemeClr val="tx1"/>
                        </a:solidFill>
                        <a:effectLst/>
                        <a:latin typeface="Arial" panose="020B0604020202020204" pitchFamily="34" charset="0"/>
                        <a:cs typeface="Arial" panose="020B0604020202020204" pitchFamily="34" charset="0"/>
                      </a:endParaRPr>
                    </a:p>
                  </a:txBody>
                  <a:tcPr marL="45326" marR="45326" marT="22664" marB="22664" anchor="ctr">
                    <a:lnL>
                      <a:noFill/>
                    </a:lnL>
                    <a:lnR>
                      <a:noFill/>
                    </a:lnR>
                    <a:lnT>
                      <a:noFill/>
                    </a:lnT>
                    <a:lnB>
                      <a:noFill/>
                    </a:lnB>
                  </a:tcPr>
                </a:tc>
                <a:extLst>
                  <a:ext uri="{0D108BD9-81ED-4DB2-BD59-A6C34878D82A}">
                    <a16:rowId xmlns:a16="http://schemas.microsoft.com/office/drawing/2014/main" val="1242736859"/>
                  </a:ext>
                </a:extLst>
              </a:tr>
              <a:tr h="289219">
                <a:tc>
                  <a:txBody>
                    <a:bodyPr/>
                    <a:lstStyle/>
                    <a:p>
                      <a:pPr algn="l"/>
                      <a:endParaRPr lang="en-CA" sz="1100" noProof="0" dirty="0">
                        <a:solidFill>
                          <a:schemeClr val="tx1"/>
                        </a:solidFill>
                        <a:effectLst/>
                        <a:latin typeface="Arial" panose="020B0604020202020204" pitchFamily="34" charset="0"/>
                        <a:cs typeface="Arial" panose="020B0604020202020204" pitchFamily="34" charset="0"/>
                      </a:endParaRPr>
                    </a:p>
                  </a:txBody>
                  <a:tcPr marL="45326" marR="45326" marT="22664" marB="22664" anchor="ctr">
                    <a:lnL>
                      <a:noFill/>
                    </a:lnL>
                    <a:lnR>
                      <a:noFill/>
                    </a:lnR>
                    <a:lnT>
                      <a:noFill/>
                    </a:lnT>
                    <a:lnB>
                      <a:noFill/>
                    </a:lnB>
                  </a:tcPr>
                </a:tc>
                <a:tc>
                  <a:txBody>
                    <a:bodyPr/>
                    <a:lstStyle/>
                    <a:p>
                      <a:pPr algn="l"/>
                      <a:endParaRPr lang="en-CA" sz="1100" noProof="0">
                        <a:solidFill>
                          <a:schemeClr val="tx1"/>
                        </a:solidFill>
                        <a:effectLst/>
                        <a:latin typeface="Arial" panose="020B0604020202020204" pitchFamily="34" charset="0"/>
                        <a:cs typeface="Arial" panose="020B0604020202020204" pitchFamily="34" charset="0"/>
                      </a:endParaRPr>
                    </a:p>
                  </a:txBody>
                  <a:tcPr marL="45326" marR="45326" marT="22664" marB="22664" anchor="ctr">
                    <a:lnL>
                      <a:noFill/>
                    </a:lnL>
                    <a:lnR>
                      <a:noFill/>
                    </a:lnR>
                    <a:lnT>
                      <a:noFill/>
                    </a:lnT>
                    <a:lnB>
                      <a:noFill/>
                    </a:lnB>
                  </a:tcPr>
                </a:tc>
                <a:tc>
                  <a:txBody>
                    <a:bodyPr/>
                    <a:lstStyle/>
                    <a:p>
                      <a:pPr algn="l"/>
                      <a:endParaRPr lang="en-CA" sz="1100" noProof="0">
                        <a:solidFill>
                          <a:schemeClr val="tx1"/>
                        </a:solidFill>
                        <a:effectLst/>
                        <a:latin typeface="Arial" panose="020B0604020202020204" pitchFamily="34" charset="0"/>
                        <a:cs typeface="Arial" panose="020B0604020202020204" pitchFamily="34" charset="0"/>
                      </a:endParaRPr>
                    </a:p>
                  </a:txBody>
                  <a:tcPr marL="45326" marR="45326" marT="22664" marB="22664" anchor="ctr">
                    <a:lnL>
                      <a:noFill/>
                    </a:lnL>
                    <a:lnR>
                      <a:noFill/>
                    </a:lnR>
                    <a:lnT>
                      <a:noFill/>
                    </a:lnT>
                    <a:lnB>
                      <a:noFill/>
                    </a:lnB>
                  </a:tcPr>
                </a:tc>
                <a:tc>
                  <a:txBody>
                    <a:bodyPr/>
                    <a:lstStyle/>
                    <a:p>
                      <a:pPr algn="l"/>
                      <a:endParaRPr lang="en-CA" sz="1100" noProof="0" dirty="0">
                        <a:solidFill>
                          <a:schemeClr val="tx1"/>
                        </a:solidFill>
                        <a:effectLst/>
                        <a:latin typeface="Arial" panose="020B0604020202020204" pitchFamily="34" charset="0"/>
                        <a:cs typeface="Arial" panose="020B0604020202020204" pitchFamily="34" charset="0"/>
                      </a:endParaRPr>
                    </a:p>
                  </a:txBody>
                  <a:tcPr marL="45326" marR="45326" marT="22664" marB="22664" anchor="ctr">
                    <a:lnL>
                      <a:noFill/>
                    </a:lnL>
                    <a:lnR w="12700" cmpd="sng">
                      <a:noFill/>
                      <a:prstDash val="solid"/>
                    </a:lnR>
                    <a:lnT>
                      <a:noFill/>
                    </a:lnT>
                    <a:lnB w="12700" cmpd="sng">
                      <a:noFill/>
                      <a:prstDash val="solid"/>
                    </a:lnB>
                  </a:tcPr>
                </a:tc>
                <a:tc>
                  <a:txBody>
                    <a:bodyPr/>
                    <a:lstStyle/>
                    <a:p>
                      <a:pPr algn="l"/>
                      <a:endParaRPr lang="en-CA" sz="1100" noProof="0" dirty="0">
                        <a:solidFill>
                          <a:schemeClr val="tx1"/>
                        </a:solidFill>
                        <a:effectLst/>
                        <a:latin typeface="Arial" panose="020B0604020202020204" pitchFamily="34" charset="0"/>
                        <a:cs typeface="Arial" panose="020B0604020202020204" pitchFamily="34" charset="0"/>
                      </a:endParaRPr>
                    </a:p>
                  </a:txBody>
                  <a:tcPr marL="45326" marR="45326" marT="22664" marB="22664" anchor="ctr">
                    <a:lnL w="12700" cmpd="sng">
                      <a:noFill/>
                      <a:prstDash val="solid"/>
                    </a:lnL>
                    <a:lnR w="12700" cmpd="sng">
                      <a:noFill/>
                      <a:prstDash val="solid"/>
                    </a:lnR>
                    <a:lnT>
                      <a:noFill/>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79791739"/>
                  </a:ext>
                </a:extLst>
              </a:tr>
            </a:tbl>
          </a:graphicData>
        </a:graphic>
      </p:graphicFrame>
      <p:sp>
        <p:nvSpPr>
          <p:cNvPr id="5" name="Rectangle 1">
            <a:extLst>
              <a:ext uri="{FF2B5EF4-FFF2-40B4-BE49-F238E27FC236}">
                <a16:creationId xmlns:a16="http://schemas.microsoft.com/office/drawing/2014/main" id="{B876E4C4-39E5-7242-9821-63700D0E2E09}"/>
              </a:ext>
            </a:extLst>
          </p:cNvPr>
          <p:cNvSpPr>
            <a:spLocks noChangeArrowheads="1"/>
          </p:cNvSpPr>
          <p:nvPr/>
        </p:nvSpPr>
        <p:spPr bwMode="auto">
          <a:xfrm>
            <a:off x="481915" y="1031819"/>
            <a:ext cx="1485931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nl-NL" altLang="en-US" sz="1350" dirty="0">
                <a:solidFill>
                  <a:srgbClr val="000000"/>
                </a:solidFill>
                <a:latin typeface="Open Sans"/>
              </a:rPr>
              <a:t>De stof komt uit de college presentaties en Jonathan </a:t>
            </a:r>
            <a:r>
              <a:rPr lang="nl-NL" altLang="en-US" sz="1350" dirty="0" err="1">
                <a:solidFill>
                  <a:srgbClr val="000000"/>
                </a:solidFill>
                <a:latin typeface="Open Sans"/>
              </a:rPr>
              <a:t>Pevsner</a:t>
            </a:r>
            <a:r>
              <a:rPr lang="nl-NL" altLang="en-US" sz="1350" dirty="0">
                <a:solidFill>
                  <a:srgbClr val="000000"/>
                </a:solidFill>
                <a:latin typeface="Open Sans"/>
              </a:rPr>
              <a:t> "</a:t>
            </a:r>
            <a:r>
              <a:rPr lang="nl-NL" altLang="en-US" sz="1350" dirty="0" err="1">
                <a:solidFill>
                  <a:srgbClr val="000000"/>
                </a:solidFill>
                <a:latin typeface="Open Sans"/>
              </a:rPr>
              <a:t>Bioinformatics</a:t>
            </a:r>
            <a:r>
              <a:rPr lang="nl-NL" altLang="en-US" sz="1350" dirty="0">
                <a:solidFill>
                  <a:srgbClr val="000000"/>
                </a:solidFill>
                <a:latin typeface="Open Sans"/>
              </a:rPr>
              <a:t> </a:t>
            </a:r>
            <a:r>
              <a:rPr lang="nl-NL" altLang="en-US" sz="1350" dirty="0" err="1">
                <a:solidFill>
                  <a:srgbClr val="000000"/>
                </a:solidFill>
                <a:latin typeface="Open Sans"/>
              </a:rPr>
              <a:t>and</a:t>
            </a:r>
            <a:r>
              <a:rPr lang="nl-NL" altLang="en-US" sz="1350" dirty="0">
                <a:solidFill>
                  <a:srgbClr val="000000"/>
                </a:solidFill>
                <a:latin typeface="Open Sans"/>
              </a:rPr>
              <a:t> </a:t>
            </a:r>
            <a:r>
              <a:rPr lang="nl-NL" altLang="en-US" sz="1350" dirty="0" err="1">
                <a:solidFill>
                  <a:srgbClr val="000000"/>
                </a:solidFill>
                <a:latin typeface="Open Sans"/>
              </a:rPr>
              <a:t>Functional</a:t>
            </a:r>
            <a:r>
              <a:rPr lang="nl-NL" altLang="en-US" sz="1350" dirty="0">
                <a:solidFill>
                  <a:srgbClr val="000000"/>
                </a:solidFill>
                <a:latin typeface="Open Sans"/>
              </a:rPr>
              <a:t> </a:t>
            </a:r>
            <a:r>
              <a:rPr lang="nl-NL" altLang="en-US" sz="1350" dirty="0" err="1">
                <a:solidFill>
                  <a:srgbClr val="000000"/>
                </a:solidFill>
                <a:latin typeface="Open Sans"/>
              </a:rPr>
              <a:t>Genomics</a:t>
            </a:r>
            <a:r>
              <a:rPr lang="nl-NL" altLang="en-US" sz="1350" dirty="0">
                <a:solidFill>
                  <a:srgbClr val="000000"/>
                </a:solidFill>
                <a:latin typeface="Open Sans"/>
              </a:rPr>
              <a:t>" </a:t>
            </a:r>
          </a:p>
          <a:p>
            <a:pPr defTabSz="685800" eaLnBrk="0" fontAlgn="base" hangingPunct="0">
              <a:spcBef>
                <a:spcPct val="0"/>
              </a:spcBef>
              <a:spcAft>
                <a:spcPct val="0"/>
              </a:spcAft>
            </a:pPr>
            <a:r>
              <a:rPr lang="nl-NL" altLang="en-US" sz="1350" dirty="0">
                <a:solidFill>
                  <a:srgbClr val="000000"/>
                </a:solidFill>
                <a:latin typeface="Open Sans"/>
              </a:rPr>
              <a:t>(</a:t>
            </a:r>
            <a:r>
              <a:rPr lang="nl-NL" altLang="en-US" sz="1350" dirty="0" err="1">
                <a:solidFill>
                  <a:srgbClr val="000000"/>
                </a:solidFill>
                <a:latin typeface="Open Sans"/>
              </a:rPr>
              <a:t>Wiley</a:t>
            </a:r>
            <a:r>
              <a:rPr lang="nl-NL" altLang="en-US" sz="1350" dirty="0">
                <a:solidFill>
                  <a:srgbClr val="000000"/>
                </a:solidFill>
                <a:latin typeface="Open Sans"/>
              </a:rPr>
              <a:t> Blackwell; 3e editie) en een aantal extra papers </a:t>
            </a:r>
          </a:p>
          <a:p>
            <a:pPr defTabSz="685800" eaLnBrk="0" fontAlgn="base" hangingPunct="0">
              <a:spcBef>
                <a:spcPct val="0"/>
              </a:spcBef>
              <a:spcAft>
                <a:spcPct val="0"/>
              </a:spcAft>
            </a:pPr>
            <a:r>
              <a:rPr lang="nl-NL" altLang="en-US" sz="1350" dirty="0">
                <a:solidFill>
                  <a:srgbClr val="000000"/>
                </a:solidFill>
                <a:latin typeface="Open Sans"/>
              </a:rPr>
              <a:t>(deze worden niet expliciet in de betrokken colleges genoemd, en zijn te vinden onder "achtergrond").</a:t>
            </a:r>
            <a:endParaRPr lang="nl-NL" altLang="en-US" sz="1350" dirty="0">
              <a:latin typeface="Arial" panose="020B0604020202020204" pitchFamily="34" charset="0"/>
            </a:endParaRPr>
          </a:p>
        </p:txBody>
      </p:sp>
    </p:spTree>
    <p:extLst>
      <p:ext uri="{BB962C8B-B14F-4D97-AF65-F5344CB8AC3E}">
        <p14:creationId xmlns:p14="http://schemas.microsoft.com/office/powerpoint/2010/main" val="130460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954107"/>
          </a:xfrm>
          <a:prstGeom prst="rect">
            <a:avLst/>
          </a:prstGeom>
          <a:noFill/>
        </p:spPr>
        <p:txBody>
          <a:bodyPr wrap="square" rtlCol="0">
            <a:spAutoFit/>
          </a:bodyPr>
          <a:lstStyle/>
          <a:p>
            <a:pPr algn="ctr"/>
            <a:r>
              <a:rPr lang="en-US" sz="2800" dirty="0"/>
              <a:t>Pairwise alignment of human beta globin (the “query”) and myoglobin (the “subject”)</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3-5</a:t>
            </a:r>
          </a:p>
          <a:p>
            <a:r>
              <a:rPr lang="en-US" dirty="0">
                <a:solidFill>
                  <a:schemeClr val="bg1">
                    <a:lumMod val="50000"/>
                  </a:schemeClr>
                </a:solidFill>
              </a:rPr>
              <a:t>Page 75</a:t>
            </a:r>
          </a:p>
        </p:txBody>
      </p:sp>
      <p:sp>
        <p:nvSpPr>
          <p:cNvPr id="10" name="TextBox 9"/>
          <p:cNvSpPr txBox="1"/>
          <p:nvPr/>
        </p:nvSpPr>
        <p:spPr>
          <a:xfrm>
            <a:off x="1295400" y="5791200"/>
            <a:ext cx="7467600" cy="830997"/>
          </a:xfrm>
          <a:prstGeom prst="rect">
            <a:avLst/>
          </a:prstGeom>
          <a:noFill/>
          <a:ln>
            <a:solidFill>
              <a:srgbClr val="000000"/>
            </a:solidFill>
          </a:ln>
        </p:spPr>
        <p:txBody>
          <a:bodyPr wrap="square" rtlCol="0">
            <a:spAutoFit/>
          </a:bodyPr>
          <a:lstStyle/>
          <a:p>
            <a:r>
              <a:rPr lang="en-US" sz="2400" dirty="0"/>
              <a:t>We’ll examine the highlighted green region of the alignment in more detail.</a:t>
            </a:r>
          </a:p>
        </p:txBody>
      </p:sp>
      <p:pic>
        <p:nvPicPr>
          <p:cNvPr id="3" name="Picture 2" descr="Screen Shot 2016-02-27 at 4.46.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1866900"/>
            <a:ext cx="8699500" cy="3111500"/>
          </a:xfrm>
          <a:prstGeom prst="rect">
            <a:avLst/>
          </a:prstGeom>
        </p:spPr>
      </p:pic>
    </p:spTree>
    <p:extLst>
      <p:ext uri="{BB962C8B-B14F-4D97-AF65-F5344CB8AC3E}">
        <p14:creationId xmlns:p14="http://schemas.microsoft.com/office/powerpoint/2010/main" val="4213088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a:t>How raw scores are calculated: an example</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3-5</a:t>
            </a:r>
          </a:p>
          <a:p>
            <a:r>
              <a:rPr lang="en-US" dirty="0">
                <a:solidFill>
                  <a:schemeClr val="bg1">
                    <a:lumMod val="50000"/>
                  </a:schemeClr>
                </a:solidFill>
              </a:rPr>
              <a:t>Page 75</a:t>
            </a:r>
          </a:p>
        </p:txBody>
      </p:sp>
      <p:sp>
        <p:nvSpPr>
          <p:cNvPr id="10" name="TextBox 9"/>
          <p:cNvSpPr txBox="1"/>
          <p:nvPr/>
        </p:nvSpPr>
        <p:spPr>
          <a:xfrm>
            <a:off x="1219200" y="5352872"/>
            <a:ext cx="7848600" cy="1200328"/>
          </a:xfrm>
          <a:prstGeom prst="rect">
            <a:avLst/>
          </a:prstGeom>
          <a:noFill/>
          <a:ln>
            <a:solidFill>
              <a:srgbClr val="000000"/>
            </a:solidFill>
          </a:ln>
        </p:spPr>
        <p:txBody>
          <a:bodyPr wrap="square" rtlCol="0">
            <a:spAutoFit/>
          </a:bodyPr>
          <a:lstStyle/>
          <a:p>
            <a:r>
              <a:rPr lang="en-US" sz="2400" dirty="0"/>
              <a:t>For a set of aligned residues we assign scores based on matches, mismatches, gap open penalties, and gap extension penalties. These scores add up to the total raw score.</a:t>
            </a:r>
          </a:p>
        </p:txBody>
      </p:sp>
      <p:pic>
        <p:nvPicPr>
          <p:cNvPr id="3" name="Picture 2" descr="Screen Shot 2016-02-27 at 4.46.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1866900"/>
            <a:ext cx="8293100" cy="3124200"/>
          </a:xfrm>
          <a:prstGeom prst="rect">
            <a:avLst/>
          </a:prstGeom>
        </p:spPr>
      </p:pic>
    </p:spTree>
    <p:extLst>
      <p:ext uri="{BB962C8B-B14F-4D97-AF65-F5344CB8AC3E}">
        <p14:creationId xmlns:p14="http://schemas.microsoft.com/office/powerpoint/2010/main" val="4213088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Box 3-6</a:t>
            </a:r>
          </a:p>
          <a:p>
            <a:r>
              <a:rPr lang="en-US" dirty="0">
                <a:solidFill>
                  <a:schemeClr val="bg1">
                    <a:lumMod val="50000"/>
                  </a:schemeClr>
                </a:solidFill>
              </a:rPr>
              <a:t>Page 83</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600" y="381000"/>
            <a:ext cx="7035800" cy="609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64224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Box 3-6</a:t>
            </a:r>
          </a:p>
          <a:p>
            <a:r>
              <a:rPr lang="en-US" dirty="0">
                <a:solidFill>
                  <a:schemeClr val="bg1">
                    <a:lumMod val="50000"/>
                  </a:schemeClr>
                </a:solidFill>
              </a:rPr>
              <a:t>Page 83</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600" y="381000"/>
            <a:ext cx="7035800" cy="609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TextBox 3"/>
          <p:cNvSpPr txBox="1"/>
          <p:nvPr/>
        </p:nvSpPr>
        <p:spPr>
          <a:xfrm>
            <a:off x="1257238" y="5628644"/>
            <a:ext cx="7848600" cy="1200328"/>
          </a:xfrm>
          <a:prstGeom prst="rect">
            <a:avLst/>
          </a:prstGeom>
          <a:solidFill>
            <a:schemeClr val="bg2">
              <a:lumMod val="90000"/>
            </a:schemeClr>
          </a:solidFill>
          <a:ln>
            <a:solidFill>
              <a:srgbClr val="000000"/>
            </a:solidFill>
          </a:ln>
        </p:spPr>
        <p:txBody>
          <a:bodyPr wrap="square" rtlCol="0">
            <a:spAutoFit/>
          </a:bodyPr>
          <a:lstStyle/>
          <a:p>
            <a:r>
              <a:rPr lang="en-US" sz="2400" dirty="0"/>
              <a:t>Where do scores come from? We’ll examine scoring matrices. These are related to the properties of the 20 common amino acids.</a:t>
            </a:r>
          </a:p>
        </p:txBody>
      </p:sp>
    </p:spTree>
    <p:extLst>
      <p:ext uri="{BB962C8B-B14F-4D97-AF65-F5344CB8AC3E}">
        <p14:creationId xmlns:p14="http://schemas.microsoft.com/office/powerpoint/2010/main" val="3262680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1371600" y="1447800"/>
            <a:ext cx="7431462" cy="48936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solidFill>
                  <a:srgbClr val="000000"/>
                </a:solidFill>
                <a:latin typeface="Gill Sans MT"/>
                <a:cs typeface="Gill Sans MT"/>
              </a:rPr>
              <a:t>• Positions at which a letter is paired with a null </a:t>
            </a:r>
          </a:p>
          <a:p>
            <a:r>
              <a:rPr lang="en-US" dirty="0">
                <a:solidFill>
                  <a:srgbClr val="000000"/>
                </a:solidFill>
                <a:latin typeface="Gill Sans MT"/>
                <a:cs typeface="Gill Sans MT"/>
              </a:rPr>
              <a:t>  are called gaps. </a:t>
            </a:r>
          </a:p>
          <a:p>
            <a:endParaRPr lang="en-US" dirty="0">
              <a:solidFill>
                <a:srgbClr val="000000"/>
              </a:solidFill>
              <a:latin typeface="Gill Sans MT"/>
              <a:cs typeface="Gill Sans MT"/>
            </a:endParaRPr>
          </a:p>
          <a:p>
            <a:r>
              <a:rPr lang="en-US" dirty="0">
                <a:solidFill>
                  <a:srgbClr val="000000"/>
                </a:solidFill>
                <a:latin typeface="Gill Sans MT"/>
                <a:cs typeface="Gill Sans MT"/>
              </a:rPr>
              <a:t>•  Gap scores are typically negative. </a:t>
            </a:r>
          </a:p>
          <a:p>
            <a:endParaRPr lang="en-US" dirty="0">
              <a:solidFill>
                <a:srgbClr val="000000"/>
              </a:solidFill>
              <a:latin typeface="Gill Sans MT"/>
              <a:cs typeface="Gill Sans MT"/>
            </a:endParaRPr>
          </a:p>
          <a:p>
            <a:r>
              <a:rPr lang="en-US" dirty="0">
                <a:solidFill>
                  <a:srgbClr val="000000"/>
                </a:solidFill>
                <a:latin typeface="Gill Sans MT"/>
                <a:cs typeface="Gill Sans MT"/>
              </a:rPr>
              <a:t>• Since a single mutational event may cause the insertion </a:t>
            </a:r>
          </a:p>
          <a:p>
            <a:r>
              <a:rPr lang="en-US" dirty="0">
                <a:solidFill>
                  <a:srgbClr val="000000"/>
                </a:solidFill>
                <a:latin typeface="Gill Sans MT"/>
                <a:cs typeface="Gill Sans MT"/>
              </a:rPr>
              <a:t>  or deletion of more than one residue, the presence of </a:t>
            </a:r>
          </a:p>
          <a:p>
            <a:r>
              <a:rPr lang="en-US" dirty="0">
                <a:solidFill>
                  <a:srgbClr val="000000"/>
                </a:solidFill>
                <a:latin typeface="Gill Sans MT"/>
                <a:cs typeface="Gill Sans MT"/>
              </a:rPr>
              <a:t>  </a:t>
            </a:r>
            <a:r>
              <a:rPr lang="en-US" b="1" dirty="0">
                <a:solidFill>
                  <a:srgbClr val="000000"/>
                </a:solidFill>
                <a:latin typeface="Gill Sans MT"/>
                <a:cs typeface="Gill Sans MT"/>
              </a:rPr>
              <a:t>a gap is ascribed more significance than the  </a:t>
            </a:r>
          </a:p>
          <a:p>
            <a:r>
              <a:rPr lang="en-US" b="1" dirty="0">
                <a:solidFill>
                  <a:srgbClr val="000000"/>
                </a:solidFill>
                <a:latin typeface="Gill Sans MT"/>
                <a:cs typeface="Gill Sans MT"/>
              </a:rPr>
              <a:t>  length of the gap</a:t>
            </a:r>
            <a:r>
              <a:rPr lang="en-US" dirty="0">
                <a:solidFill>
                  <a:srgbClr val="000000"/>
                </a:solidFill>
                <a:latin typeface="Gill Sans MT"/>
                <a:cs typeface="Gill Sans MT"/>
              </a:rPr>
              <a:t>. Thus there are separate penalties for</a:t>
            </a:r>
          </a:p>
          <a:p>
            <a:r>
              <a:rPr lang="en-US" dirty="0">
                <a:solidFill>
                  <a:srgbClr val="000000"/>
                </a:solidFill>
                <a:latin typeface="Gill Sans MT"/>
                <a:cs typeface="Gill Sans MT"/>
              </a:rPr>
              <a:t>  </a:t>
            </a:r>
            <a:r>
              <a:rPr lang="en-US" u="sng" dirty="0">
                <a:solidFill>
                  <a:srgbClr val="000000"/>
                </a:solidFill>
                <a:latin typeface="Gill Sans MT"/>
                <a:cs typeface="Gill Sans MT"/>
              </a:rPr>
              <a:t>gap creation</a:t>
            </a:r>
            <a:r>
              <a:rPr lang="en-US" dirty="0">
                <a:solidFill>
                  <a:srgbClr val="000000"/>
                </a:solidFill>
                <a:latin typeface="Gill Sans MT"/>
                <a:cs typeface="Gill Sans MT"/>
              </a:rPr>
              <a:t> and </a:t>
            </a:r>
            <a:r>
              <a:rPr lang="en-US" u="sng" dirty="0">
                <a:solidFill>
                  <a:srgbClr val="000000"/>
                </a:solidFill>
                <a:latin typeface="Gill Sans MT"/>
                <a:cs typeface="Gill Sans MT"/>
              </a:rPr>
              <a:t>gap extension</a:t>
            </a:r>
            <a:r>
              <a:rPr lang="en-US" dirty="0">
                <a:solidFill>
                  <a:srgbClr val="000000"/>
                </a:solidFill>
                <a:latin typeface="Gill Sans MT"/>
                <a:cs typeface="Gill Sans MT"/>
              </a:rPr>
              <a:t>. </a:t>
            </a:r>
          </a:p>
          <a:p>
            <a:endParaRPr lang="en-US" dirty="0">
              <a:solidFill>
                <a:srgbClr val="000000"/>
              </a:solidFill>
              <a:latin typeface="Gill Sans MT"/>
              <a:cs typeface="Gill Sans MT"/>
            </a:endParaRPr>
          </a:p>
          <a:p>
            <a:r>
              <a:rPr lang="en-US" dirty="0">
                <a:solidFill>
                  <a:srgbClr val="000000"/>
                </a:solidFill>
                <a:latin typeface="Gill Sans MT"/>
                <a:cs typeface="Gill Sans MT"/>
              </a:rPr>
              <a:t>• In BLAST, it is rarely necessary to change gap values </a:t>
            </a:r>
          </a:p>
          <a:p>
            <a:r>
              <a:rPr lang="en-US" dirty="0">
                <a:solidFill>
                  <a:srgbClr val="000000"/>
                </a:solidFill>
                <a:latin typeface="Gill Sans MT"/>
                <a:cs typeface="Gill Sans MT"/>
              </a:rPr>
              <a:t>  from the default.</a:t>
            </a:r>
          </a:p>
        </p:txBody>
      </p:sp>
      <p:sp>
        <p:nvSpPr>
          <p:cNvPr id="43011" name="Text Box 3"/>
          <p:cNvSpPr txBox="1">
            <a:spLocks noChangeArrowheads="1"/>
          </p:cNvSpPr>
          <p:nvPr/>
        </p:nvSpPr>
        <p:spPr bwMode="auto">
          <a:xfrm>
            <a:off x="4319573" y="228600"/>
            <a:ext cx="91789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Gaps</a:t>
            </a:r>
          </a:p>
        </p:txBody>
      </p:sp>
      <p:sp>
        <p:nvSpPr>
          <p:cNvPr id="43012" name="Line 4"/>
          <p:cNvSpPr>
            <a:spLocks noChangeShapeType="1"/>
          </p:cNvSpPr>
          <p:nvPr/>
        </p:nvSpPr>
        <p:spPr bwMode="auto">
          <a:xfrm>
            <a:off x="1371600" y="990600"/>
            <a:ext cx="7239000" cy="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solidFill>
                <a:srgbClr val="000000"/>
              </a:solidFill>
              <a:latin typeface="Gill Sans MT"/>
              <a:cs typeface="Gill Sans MT"/>
            </a:endParaRPr>
          </a:p>
        </p:txBody>
      </p:sp>
    </p:spTree>
    <p:extLst>
      <p:ext uri="{BB962C8B-B14F-4D97-AF65-F5344CB8AC3E}">
        <p14:creationId xmlns:p14="http://schemas.microsoft.com/office/powerpoint/2010/main" val="3750648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0FA2-C5C4-F249-8565-5B44EFE00FB8}"/>
              </a:ext>
            </a:extLst>
          </p:cNvPr>
          <p:cNvSpPr>
            <a:spLocks noGrp="1"/>
          </p:cNvSpPr>
          <p:nvPr>
            <p:ph type="title"/>
          </p:nvPr>
        </p:nvSpPr>
        <p:spPr/>
        <p:txBody>
          <a:bodyPr/>
          <a:lstStyle/>
          <a:p>
            <a:r>
              <a:rPr lang="en-NL" b="1" dirty="0"/>
              <a:t>Computerlab excercises</a:t>
            </a:r>
          </a:p>
        </p:txBody>
      </p:sp>
      <p:sp>
        <p:nvSpPr>
          <p:cNvPr id="3" name="Content Placeholder 2">
            <a:extLst>
              <a:ext uri="{FF2B5EF4-FFF2-40B4-BE49-F238E27FC236}">
                <a16:creationId xmlns:a16="http://schemas.microsoft.com/office/drawing/2014/main" id="{864249CF-1610-A04E-BF25-2AA90106A1D8}"/>
              </a:ext>
            </a:extLst>
          </p:cNvPr>
          <p:cNvSpPr>
            <a:spLocks noGrp="1"/>
          </p:cNvSpPr>
          <p:nvPr>
            <p:ph idx="1"/>
          </p:nvPr>
        </p:nvSpPr>
        <p:spPr/>
        <p:txBody>
          <a:bodyPr/>
          <a:lstStyle/>
          <a:p>
            <a:r>
              <a:rPr lang="en-NL" dirty="0"/>
              <a:t>Make computerlab excercises 3.1 &amp; 3.2</a:t>
            </a:r>
          </a:p>
        </p:txBody>
      </p:sp>
      <p:pic>
        <p:nvPicPr>
          <p:cNvPr id="4" name="Picture 3">
            <a:extLst>
              <a:ext uri="{FF2B5EF4-FFF2-40B4-BE49-F238E27FC236}">
                <a16:creationId xmlns:a16="http://schemas.microsoft.com/office/drawing/2014/main" id="{43B1423B-534D-514D-81C6-549380A8EA3F}"/>
              </a:ext>
            </a:extLst>
          </p:cNvPr>
          <p:cNvPicPr>
            <a:picLocks noChangeAspect="1"/>
          </p:cNvPicPr>
          <p:nvPr/>
        </p:nvPicPr>
        <p:blipFill rotWithShape="1">
          <a:blip r:embed="rId2"/>
          <a:srcRect t="18333" r="41250"/>
          <a:stretch/>
        </p:blipFill>
        <p:spPr>
          <a:xfrm>
            <a:off x="2781300" y="2819400"/>
            <a:ext cx="3581400" cy="3733800"/>
          </a:xfrm>
          <a:prstGeom prst="rect">
            <a:avLst/>
          </a:prstGeom>
        </p:spPr>
      </p:pic>
    </p:spTree>
    <p:extLst>
      <p:ext uri="{BB962C8B-B14F-4D97-AF65-F5344CB8AC3E}">
        <p14:creationId xmlns:p14="http://schemas.microsoft.com/office/powerpoint/2010/main" val="1809021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a:t>Pairwise alignment and the evolution of life</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3-6</a:t>
            </a:r>
          </a:p>
          <a:p>
            <a:r>
              <a:rPr lang="en-US" dirty="0">
                <a:solidFill>
                  <a:schemeClr val="bg1">
                    <a:lumMod val="50000"/>
                  </a:schemeClr>
                </a:solidFill>
              </a:rPr>
              <a:t>Page 78</a:t>
            </a:r>
          </a:p>
        </p:txBody>
      </p:sp>
      <p:sp>
        <p:nvSpPr>
          <p:cNvPr id="10" name="TextBox 9"/>
          <p:cNvSpPr txBox="1"/>
          <p:nvPr/>
        </p:nvSpPr>
        <p:spPr>
          <a:xfrm>
            <a:off x="1371600" y="4038600"/>
            <a:ext cx="7467600" cy="2677656"/>
          </a:xfrm>
          <a:prstGeom prst="rect">
            <a:avLst/>
          </a:prstGeom>
          <a:noFill/>
          <a:ln>
            <a:solidFill>
              <a:srgbClr val="000000"/>
            </a:solidFill>
          </a:ln>
        </p:spPr>
        <p:txBody>
          <a:bodyPr wrap="square" rtlCol="0">
            <a:spAutoFit/>
          </a:bodyPr>
          <a:lstStyle/>
          <a:p>
            <a:r>
              <a:rPr lang="en-US" sz="2400" dirty="0"/>
              <a:t>When two proteins (or DNA sequences) are homologous they share a common ancestor. We can infer the sequence of that ancestor. When we align </a:t>
            </a:r>
            <a:r>
              <a:rPr lang="en-US" sz="2400" dirty="0" err="1"/>
              <a:t>globins</a:t>
            </a:r>
            <a:r>
              <a:rPr lang="en-US" sz="2400" dirty="0"/>
              <a:t> from human and a plant we can imagine their common ancestor, a single celled organism that lived 1.5 billion years ago, and we can infer that ancient globin sequence. Through pairwise alignment we can look back in time at sequence evolution.</a:t>
            </a:r>
          </a:p>
        </p:txBody>
      </p:sp>
      <p:pic>
        <p:nvPicPr>
          <p:cNvPr id="3" name="Picture 2" descr="Screen Shot 2016-02-27 at 5.16.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990600"/>
            <a:ext cx="6464300" cy="3048000"/>
          </a:xfrm>
          <a:prstGeom prst="rect">
            <a:avLst/>
          </a:prstGeom>
        </p:spPr>
      </p:pic>
    </p:spTree>
    <p:extLst>
      <p:ext uri="{BB962C8B-B14F-4D97-AF65-F5344CB8AC3E}">
        <p14:creationId xmlns:p14="http://schemas.microsoft.com/office/powerpoint/2010/main" val="4213088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5F02E0-80DB-AA42-B2EE-9255F426613B}"/>
              </a:ext>
            </a:extLst>
          </p:cNvPr>
          <p:cNvSpPr>
            <a:spLocks noGrp="1"/>
          </p:cNvSpPr>
          <p:nvPr>
            <p:ph type="title"/>
          </p:nvPr>
        </p:nvSpPr>
        <p:spPr/>
        <p:txBody>
          <a:bodyPr/>
          <a:lstStyle/>
          <a:p>
            <a:r>
              <a:rPr lang="nl-NL" dirty="0"/>
              <a:t>The 7 steps of </a:t>
            </a:r>
            <a:r>
              <a:rPr lang="nl-NL" dirty="0" err="1"/>
              <a:t>Dayhoff</a:t>
            </a:r>
            <a:endParaRPr lang="nl-NL" dirty="0"/>
          </a:p>
        </p:txBody>
      </p:sp>
      <p:sp>
        <p:nvSpPr>
          <p:cNvPr id="3" name="Tijdelijke aanduiding voor inhoud 2">
            <a:extLst>
              <a:ext uri="{FF2B5EF4-FFF2-40B4-BE49-F238E27FC236}">
                <a16:creationId xmlns:a16="http://schemas.microsoft.com/office/drawing/2014/main" id="{381E8733-6DC4-C04A-90A4-061F141357A7}"/>
              </a:ext>
            </a:extLst>
          </p:cNvPr>
          <p:cNvSpPr>
            <a:spLocks noGrp="1"/>
          </p:cNvSpPr>
          <p:nvPr>
            <p:ph idx="1"/>
          </p:nvPr>
        </p:nvSpPr>
        <p:spPr/>
        <p:txBody>
          <a:bodyPr/>
          <a:lstStyle/>
          <a:p>
            <a:r>
              <a:rPr lang="en-GB" b="1" dirty="0"/>
              <a:t>A</a:t>
            </a:r>
            <a:r>
              <a:rPr lang="en-GB" dirty="0"/>
              <a:t>ccept </a:t>
            </a:r>
            <a:r>
              <a:rPr lang="en-GB" b="1" dirty="0"/>
              <a:t>P</a:t>
            </a:r>
            <a:r>
              <a:rPr lang="en-GB" dirty="0"/>
              <a:t>oint </a:t>
            </a:r>
            <a:r>
              <a:rPr lang="en-GB" b="1" dirty="0"/>
              <a:t>M</a:t>
            </a:r>
            <a:r>
              <a:rPr lang="en-GB" dirty="0"/>
              <a:t>utations (PAM)</a:t>
            </a:r>
          </a:p>
          <a:p>
            <a:r>
              <a:rPr lang="en-GB" dirty="0"/>
              <a:t>Frequency of amino acids</a:t>
            </a:r>
          </a:p>
          <a:p>
            <a:r>
              <a:rPr lang="en-GB" dirty="0"/>
              <a:t>Relative Mutability of amino acids</a:t>
            </a:r>
          </a:p>
          <a:p>
            <a:r>
              <a:rPr lang="en-GB" dirty="0"/>
              <a:t>Mutation probability matrix for the evolutionary distance of 1 PAM</a:t>
            </a:r>
          </a:p>
          <a:p>
            <a:r>
              <a:rPr lang="en-GB" dirty="0"/>
              <a:t>PAM250 and other PAM matrices</a:t>
            </a:r>
          </a:p>
          <a:p>
            <a:r>
              <a:rPr lang="en-GB" dirty="0"/>
              <a:t>From a mutation probability matrix to a relatedness odds matrix</a:t>
            </a:r>
          </a:p>
          <a:p>
            <a:r>
              <a:rPr lang="en-GB" dirty="0"/>
              <a:t>Log-odds scoring matrix</a:t>
            </a:r>
          </a:p>
          <a:p>
            <a:endParaRPr lang="en-GB" dirty="0"/>
          </a:p>
          <a:p>
            <a:endParaRPr lang="en-GB" dirty="0"/>
          </a:p>
        </p:txBody>
      </p:sp>
    </p:spTree>
    <p:extLst>
      <p:ext uri="{BB962C8B-B14F-4D97-AF65-F5344CB8AC3E}">
        <p14:creationId xmlns:p14="http://schemas.microsoft.com/office/powerpoint/2010/main" val="473979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76200"/>
            <a:ext cx="8839201" cy="523220"/>
          </a:xfrm>
          <a:prstGeom prst="rect">
            <a:avLst/>
          </a:prstGeom>
          <a:noFill/>
        </p:spPr>
        <p:txBody>
          <a:bodyPr wrap="square" rtlCol="0">
            <a:spAutoFit/>
          </a:bodyPr>
          <a:lstStyle/>
          <a:p>
            <a:pPr algn="ctr"/>
            <a:r>
              <a:rPr lang="en-US" sz="2800" dirty="0"/>
              <a:t>Step 1: Accepted point mutations (PAMs) in protein families</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Box 3-4</a:t>
            </a:r>
          </a:p>
          <a:p>
            <a:r>
              <a:rPr lang="en-US" dirty="0">
                <a:solidFill>
                  <a:schemeClr val="bg1">
                    <a:lumMod val="50000"/>
                  </a:schemeClr>
                </a:solidFill>
              </a:rPr>
              <a:t>Page 77</a:t>
            </a:r>
          </a:p>
        </p:txBody>
      </p:sp>
      <p:pic>
        <p:nvPicPr>
          <p:cNvPr id="3" name="Picture 2" descr="Screen Shot 2016-02-27 at 4.47.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0"/>
            <a:ext cx="9144000" cy="4760407"/>
          </a:xfrm>
          <a:prstGeom prst="rect">
            <a:avLst/>
          </a:prstGeom>
        </p:spPr>
      </p:pic>
      <p:sp>
        <p:nvSpPr>
          <p:cNvPr id="10" name="TextBox 9"/>
          <p:cNvSpPr txBox="1"/>
          <p:nvPr/>
        </p:nvSpPr>
        <p:spPr>
          <a:xfrm>
            <a:off x="990600" y="5257800"/>
            <a:ext cx="8077200" cy="1581971"/>
          </a:xfrm>
          <a:prstGeom prst="rect">
            <a:avLst/>
          </a:prstGeom>
          <a:noFill/>
          <a:ln>
            <a:solidFill>
              <a:srgbClr val="000000"/>
            </a:solidFill>
          </a:ln>
        </p:spPr>
        <p:txBody>
          <a:bodyPr wrap="square" rtlCol="0">
            <a:spAutoFit/>
          </a:bodyPr>
          <a:lstStyle/>
          <a:p>
            <a:pPr>
              <a:lnSpc>
                <a:spcPct val="80000"/>
              </a:lnSpc>
            </a:pPr>
            <a:r>
              <a:rPr lang="en-US" sz="2400" dirty="0"/>
              <a:t>Margaret </a:t>
            </a:r>
            <a:r>
              <a:rPr lang="en-US" sz="2400" dirty="0" err="1"/>
              <a:t>Dayhoff</a:t>
            </a:r>
            <a:r>
              <a:rPr lang="en-US" sz="2400" dirty="0"/>
              <a:t> and colleagues developed scoring matrices in the 1960s and 1970s. They defined PAMs as “accepted point mutations.” Some protein families evolve very slowly (e.g. histones change little over 100 million years); others (such as kappa casein) change very rapidly. </a:t>
            </a:r>
          </a:p>
        </p:txBody>
      </p:sp>
    </p:spTree>
    <p:extLst>
      <p:ext uri="{BB962C8B-B14F-4D97-AF65-F5344CB8AC3E}">
        <p14:creationId xmlns:p14="http://schemas.microsoft.com/office/powerpoint/2010/main" val="4213088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2380862" y="177224"/>
            <a:ext cx="5120863"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err="1">
                <a:latin typeface="Gill Sans MT"/>
                <a:cs typeface="Gill Sans MT"/>
              </a:rPr>
              <a:t>Dayhoff’s</a:t>
            </a:r>
            <a:r>
              <a:rPr lang="en-US" sz="2800" dirty="0">
                <a:latin typeface="Gill Sans MT"/>
                <a:cs typeface="Gill Sans MT"/>
              </a:rPr>
              <a:t> 34 protein </a:t>
            </a:r>
            <a:r>
              <a:rPr lang="en-US" sz="2800" dirty="0" err="1">
                <a:latin typeface="Gill Sans MT"/>
                <a:cs typeface="Gill Sans MT"/>
              </a:rPr>
              <a:t>superfamilies</a:t>
            </a:r>
            <a:endParaRPr lang="en-US" sz="2800" dirty="0">
              <a:latin typeface="Gill Sans MT"/>
              <a:cs typeface="Gill Sans MT"/>
            </a:endParaRPr>
          </a:p>
        </p:txBody>
      </p:sp>
      <p:sp>
        <p:nvSpPr>
          <p:cNvPr id="53251" name="Text Box 3"/>
          <p:cNvSpPr txBox="1">
            <a:spLocks noChangeArrowheads="1"/>
          </p:cNvSpPr>
          <p:nvPr/>
        </p:nvSpPr>
        <p:spPr bwMode="auto">
          <a:xfrm>
            <a:off x="1226892" y="1295400"/>
            <a:ext cx="6356428" cy="54384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nSpc>
                <a:spcPct val="85000"/>
              </a:lnSpc>
            </a:pPr>
            <a:r>
              <a:rPr lang="en-US" u="sng" dirty="0">
                <a:latin typeface="Gill Sans MT"/>
                <a:cs typeface="Gill Sans MT"/>
              </a:rPr>
              <a:t>Protein</a:t>
            </a:r>
            <a:r>
              <a:rPr lang="en-US" dirty="0">
                <a:latin typeface="Gill Sans MT"/>
                <a:cs typeface="Gill Sans MT"/>
              </a:rPr>
              <a:t>			</a:t>
            </a:r>
            <a:r>
              <a:rPr lang="en-US" u="sng" dirty="0">
                <a:latin typeface="Gill Sans MT"/>
                <a:cs typeface="Gill Sans MT"/>
              </a:rPr>
              <a:t>PAMs per 100 million years</a:t>
            </a:r>
          </a:p>
          <a:p>
            <a:pPr>
              <a:lnSpc>
                <a:spcPct val="85000"/>
              </a:lnSpc>
            </a:pPr>
            <a:endParaRPr lang="en-US" u="sng" dirty="0">
              <a:latin typeface="Gill Sans MT"/>
              <a:cs typeface="Gill Sans MT"/>
            </a:endParaRPr>
          </a:p>
          <a:p>
            <a:pPr>
              <a:lnSpc>
                <a:spcPct val="85000"/>
              </a:lnSpc>
            </a:pPr>
            <a:r>
              <a:rPr lang="en-US" dirty="0" err="1">
                <a:latin typeface="Gill Sans MT"/>
                <a:cs typeface="Gill Sans MT"/>
              </a:rPr>
              <a:t>Ig</a:t>
            </a:r>
            <a:r>
              <a:rPr lang="en-US" dirty="0">
                <a:latin typeface="Gill Sans MT"/>
                <a:cs typeface="Gill Sans MT"/>
              </a:rPr>
              <a:t> kappa chain				37</a:t>
            </a:r>
          </a:p>
          <a:p>
            <a:pPr>
              <a:lnSpc>
                <a:spcPct val="85000"/>
              </a:lnSpc>
            </a:pPr>
            <a:r>
              <a:rPr lang="en-US" dirty="0">
                <a:latin typeface="Gill Sans MT"/>
                <a:cs typeface="Gill Sans MT"/>
              </a:rPr>
              <a:t>Kappa casein				33</a:t>
            </a:r>
          </a:p>
          <a:p>
            <a:pPr>
              <a:lnSpc>
                <a:spcPct val="85000"/>
              </a:lnSpc>
            </a:pPr>
            <a:r>
              <a:rPr lang="en-US" dirty="0">
                <a:latin typeface="Gill Sans MT"/>
                <a:cs typeface="Gill Sans MT"/>
              </a:rPr>
              <a:t>luteinizing hormone b 		30</a:t>
            </a:r>
          </a:p>
          <a:p>
            <a:pPr>
              <a:lnSpc>
                <a:spcPct val="85000"/>
              </a:lnSpc>
            </a:pPr>
            <a:r>
              <a:rPr lang="en-US" dirty="0" err="1">
                <a:latin typeface="Gill Sans MT"/>
                <a:cs typeface="Gill Sans MT"/>
              </a:rPr>
              <a:t>lactalbumin</a:t>
            </a:r>
            <a:r>
              <a:rPr lang="en-US" dirty="0">
                <a:latin typeface="Gill Sans MT"/>
                <a:cs typeface="Gill Sans MT"/>
              </a:rPr>
              <a:t>				27</a:t>
            </a:r>
          </a:p>
          <a:p>
            <a:pPr>
              <a:lnSpc>
                <a:spcPct val="85000"/>
              </a:lnSpc>
            </a:pPr>
            <a:r>
              <a:rPr lang="en-US" dirty="0">
                <a:latin typeface="Gill Sans MT"/>
                <a:cs typeface="Gill Sans MT"/>
              </a:rPr>
              <a:t>complement component 3		27</a:t>
            </a:r>
          </a:p>
          <a:p>
            <a:pPr>
              <a:lnSpc>
                <a:spcPct val="85000"/>
              </a:lnSpc>
            </a:pPr>
            <a:r>
              <a:rPr lang="en-US" dirty="0">
                <a:latin typeface="Gill Sans MT"/>
                <a:cs typeface="Gill Sans MT"/>
              </a:rPr>
              <a:t>epidermal growth factor		26</a:t>
            </a:r>
          </a:p>
          <a:p>
            <a:pPr>
              <a:lnSpc>
                <a:spcPct val="85000"/>
              </a:lnSpc>
            </a:pPr>
            <a:r>
              <a:rPr lang="en-US" dirty="0" err="1">
                <a:latin typeface="Gill Sans MT"/>
                <a:cs typeface="Gill Sans MT"/>
              </a:rPr>
              <a:t>proopiomelanocortin</a:t>
            </a:r>
            <a:r>
              <a:rPr lang="en-US" dirty="0">
                <a:latin typeface="Gill Sans MT"/>
                <a:cs typeface="Gill Sans MT"/>
              </a:rPr>
              <a:t> 			21</a:t>
            </a:r>
          </a:p>
          <a:p>
            <a:pPr>
              <a:lnSpc>
                <a:spcPct val="85000"/>
              </a:lnSpc>
            </a:pPr>
            <a:r>
              <a:rPr lang="en-US" dirty="0">
                <a:latin typeface="Gill Sans MT"/>
                <a:cs typeface="Gill Sans MT"/>
              </a:rPr>
              <a:t>pancreatic </a:t>
            </a:r>
            <a:r>
              <a:rPr lang="en-US" dirty="0" err="1">
                <a:latin typeface="Gill Sans MT"/>
                <a:cs typeface="Gill Sans MT"/>
              </a:rPr>
              <a:t>ribonuclease</a:t>
            </a:r>
            <a:r>
              <a:rPr lang="en-US" dirty="0">
                <a:latin typeface="Gill Sans MT"/>
                <a:cs typeface="Gill Sans MT"/>
              </a:rPr>
              <a:t>		21</a:t>
            </a:r>
          </a:p>
          <a:p>
            <a:pPr>
              <a:lnSpc>
                <a:spcPct val="85000"/>
              </a:lnSpc>
            </a:pPr>
            <a:r>
              <a:rPr lang="en-US" dirty="0" err="1">
                <a:latin typeface="Gill Sans MT"/>
                <a:cs typeface="Gill Sans MT"/>
              </a:rPr>
              <a:t>haptoglobin</a:t>
            </a:r>
            <a:r>
              <a:rPr lang="en-US" dirty="0">
                <a:latin typeface="Gill Sans MT"/>
                <a:cs typeface="Gill Sans MT"/>
              </a:rPr>
              <a:t> alpha			20</a:t>
            </a:r>
          </a:p>
          <a:p>
            <a:pPr>
              <a:lnSpc>
                <a:spcPct val="85000"/>
              </a:lnSpc>
            </a:pPr>
            <a:r>
              <a:rPr lang="en-US" dirty="0">
                <a:latin typeface="Gill Sans MT"/>
                <a:cs typeface="Gill Sans MT"/>
              </a:rPr>
              <a:t>serum albumin				19</a:t>
            </a:r>
          </a:p>
          <a:p>
            <a:pPr>
              <a:lnSpc>
                <a:spcPct val="85000"/>
              </a:lnSpc>
            </a:pPr>
            <a:r>
              <a:rPr lang="en-US" dirty="0">
                <a:latin typeface="Gill Sans MT"/>
                <a:cs typeface="Gill Sans MT"/>
              </a:rPr>
              <a:t>phospholipase A2, group IB 		19</a:t>
            </a:r>
          </a:p>
          <a:p>
            <a:pPr>
              <a:lnSpc>
                <a:spcPct val="85000"/>
              </a:lnSpc>
            </a:pPr>
            <a:r>
              <a:rPr lang="en-US" dirty="0">
                <a:latin typeface="Gill Sans MT"/>
                <a:cs typeface="Gill Sans MT"/>
              </a:rPr>
              <a:t>prolactin				17</a:t>
            </a:r>
          </a:p>
          <a:p>
            <a:pPr>
              <a:lnSpc>
                <a:spcPct val="85000"/>
              </a:lnSpc>
            </a:pPr>
            <a:r>
              <a:rPr lang="en-US" dirty="0">
                <a:latin typeface="Gill Sans MT"/>
                <a:cs typeface="Gill Sans MT"/>
              </a:rPr>
              <a:t>carbonic anhydrase C			16</a:t>
            </a:r>
          </a:p>
          <a:p>
            <a:pPr>
              <a:lnSpc>
                <a:spcPct val="85000"/>
              </a:lnSpc>
            </a:pPr>
            <a:r>
              <a:rPr lang="en-US" dirty="0">
                <a:latin typeface="Gill Sans MT"/>
                <a:cs typeface="Gill Sans MT"/>
              </a:rPr>
              <a:t>Hemoglobin a				12</a:t>
            </a:r>
          </a:p>
          <a:p>
            <a:pPr>
              <a:lnSpc>
                <a:spcPct val="85000"/>
              </a:lnSpc>
            </a:pPr>
            <a:r>
              <a:rPr lang="en-US" dirty="0">
                <a:latin typeface="Gill Sans MT"/>
                <a:cs typeface="Gill Sans MT"/>
              </a:rPr>
              <a:t>Hemoglobin b				12</a:t>
            </a:r>
          </a:p>
        </p:txBody>
      </p:sp>
      <p:sp>
        <p:nvSpPr>
          <p:cNvPr id="53252" name="Line 4"/>
          <p:cNvSpPr>
            <a:spLocks noChangeShapeType="1"/>
          </p:cNvSpPr>
          <p:nvPr/>
        </p:nvSpPr>
        <p:spPr bwMode="auto">
          <a:xfrm>
            <a:off x="533400" y="990600"/>
            <a:ext cx="8153400" cy="0"/>
          </a:xfrm>
          <a:prstGeom prst="line">
            <a:avLst/>
          </a:prstGeom>
          <a:noFill/>
          <a:ln w="19050">
            <a:solidFill>
              <a:schemeClr val="bg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latin typeface="Gill Sans MT"/>
              <a:cs typeface="Gill Sans MT"/>
            </a:endParaRPr>
          </a:p>
        </p:txBody>
      </p:sp>
    </p:spTree>
    <p:extLst>
      <p:ext uri="{BB962C8B-B14F-4D97-AF65-F5344CB8AC3E}">
        <p14:creationId xmlns:p14="http://schemas.microsoft.com/office/powerpoint/2010/main" val="3004357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7F2254-BFCF-9A43-9CFC-D58E703DCBA6}"/>
              </a:ext>
            </a:extLst>
          </p:cNvPr>
          <p:cNvSpPr/>
          <p:nvPr/>
        </p:nvSpPr>
        <p:spPr>
          <a:xfrm>
            <a:off x="0" y="1279922"/>
            <a:ext cx="9144000" cy="6965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057AD918-98B1-7944-AE19-57D758C64E03}"/>
              </a:ext>
            </a:extLst>
          </p:cNvPr>
          <p:cNvSpPr>
            <a:spLocks noGrp="1"/>
          </p:cNvSpPr>
          <p:nvPr>
            <p:ph type="title"/>
          </p:nvPr>
        </p:nvSpPr>
        <p:spPr>
          <a:xfrm>
            <a:off x="628650" y="1131094"/>
            <a:ext cx="7886700" cy="994172"/>
          </a:xfrm>
        </p:spPr>
        <p:txBody>
          <a:bodyPr>
            <a:normAutofit/>
          </a:bodyPr>
          <a:lstStyle/>
          <a:p>
            <a:pPr algn="ctr"/>
            <a:r>
              <a:rPr lang="en-US" dirty="0">
                <a:solidFill>
                  <a:schemeClr val="bg1"/>
                </a:solidFill>
              </a:rPr>
              <a:t>Presentation content</a:t>
            </a:r>
          </a:p>
        </p:txBody>
      </p:sp>
      <p:graphicFrame>
        <p:nvGraphicFramePr>
          <p:cNvPr id="5" name="Content Placeholder 2">
            <a:extLst>
              <a:ext uri="{FF2B5EF4-FFF2-40B4-BE49-F238E27FC236}">
                <a16:creationId xmlns:a16="http://schemas.microsoft.com/office/drawing/2014/main" id="{1BA2B777-4639-413B-B404-7E6131F77AFA}"/>
              </a:ext>
            </a:extLst>
          </p:cNvPr>
          <p:cNvGraphicFramePr>
            <a:graphicFrameLocks noGrp="1"/>
          </p:cNvGraphicFramePr>
          <p:nvPr>
            <p:ph idx="1"/>
            <p:extLst>
              <p:ext uri="{D42A27DB-BD31-4B8C-83A1-F6EECF244321}">
                <p14:modId xmlns:p14="http://schemas.microsoft.com/office/powerpoint/2010/main" val="581084831"/>
              </p:ext>
            </p:extLst>
          </p:nvPr>
        </p:nvGraphicFramePr>
        <p:xfrm>
          <a:off x="628650" y="2226469"/>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9930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2346737" y="152400"/>
            <a:ext cx="5120863"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err="1">
                <a:solidFill>
                  <a:srgbClr val="000000"/>
                </a:solidFill>
                <a:latin typeface="Gill Sans MT"/>
                <a:cs typeface="Gill Sans MT"/>
              </a:rPr>
              <a:t>Dayhoff’s</a:t>
            </a:r>
            <a:r>
              <a:rPr lang="en-US" sz="2800" dirty="0">
                <a:solidFill>
                  <a:srgbClr val="000000"/>
                </a:solidFill>
                <a:latin typeface="Gill Sans MT"/>
                <a:cs typeface="Gill Sans MT"/>
              </a:rPr>
              <a:t> 34 protein </a:t>
            </a:r>
            <a:r>
              <a:rPr lang="en-US" sz="2800" dirty="0" err="1">
                <a:solidFill>
                  <a:srgbClr val="000000"/>
                </a:solidFill>
                <a:latin typeface="Gill Sans MT"/>
                <a:cs typeface="Gill Sans MT"/>
              </a:rPr>
              <a:t>superfamilies</a:t>
            </a:r>
            <a:endParaRPr lang="en-US" sz="2800" dirty="0">
              <a:solidFill>
                <a:srgbClr val="000000"/>
              </a:solidFill>
              <a:latin typeface="Gill Sans MT"/>
              <a:cs typeface="Gill Sans MT"/>
            </a:endParaRPr>
          </a:p>
        </p:txBody>
      </p:sp>
      <p:sp>
        <p:nvSpPr>
          <p:cNvPr id="54275" name="Text Box 3"/>
          <p:cNvSpPr txBox="1">
            <a:spLocks noChangeArrowheads="1"/>
          </p:cNvSpPr>
          <p:nvPr/>
        </p:nvSpPr>
        <p:spPr bwMode="auto">
          <a:xfrm>
            <a:off x="1415972" y="1066800"/>
            <a:ext cx="6356428" cy="54384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nSpc>
                <a:spcPct val="85000"/>
              </a:lnSpc>
            </a:pPr>
            <a:r>
              <a:rPr lang="en-US" u="sng" dirty="0">
                <a:solidFill>
                  <a:srgbClr val="000000"/>
                </a:solidFill>
                <a:latin typeface="Gill Sans MT"/>
                <a:cs typeface="Gill Sans MT"/>
              </a:rPr>
              <a:t>Protein</a:t>
            </a:r>
            <a:r>
              <a:rPr lang="en-US" dirty="0">
                <a:solidFill>
                  <a:srgbClr val="000000"/>
                </a:solidFill>
                <a:latin typeface="Gill Sans MT"/>
                <a:cs typeface="Gill Sans MT"/>
              </a:rPr>
              <a:t>			</a:t>
            </a:r>
            <a:r>
              <a:rPr lang="en-US" u="sng" dirty="0">
                <a:solidFill>
                  <a:srgbClr val="000000"/>
                </a:solidFill>
                <a:latin typeface="Gill Sans MT"/>
                <a:cs typeface="Gill Sans MT"/>
              </a:rPr>
              <a:t>PAMs per 100 million years</a:t>
            </a:r>
          </a:p>
          <a:p>
            <a:pPr>
              <a:lnSpc>
                <a:spcPct val="85000"/>
              </a:lnSpc>
            </a:pPr>
            <a:endParaRPr lang="en-US" u="sng" dirty="0">
              <a:solidFill>
                <a:srgbClr val="000000"/>
              </a:solidFill>
              <a:latin typeface="Gill Sans MT"/>
              <a:cs typeface="Gill Sans MT"/>
            </a:endParaRPr>
          </a:p>
          <a:p>
            <a:pPr>
              <a:lnSpc>
                <a:spcPct val="85000"/>
              </a:lnSpc>
            </a:pPr>
            <a:r>
              <a:rPr lang="en-US" dirty="0" err="1">
                <a:solidFill>
                  <a:srgbClr val="000000"/>
                </a:solidFill>
                <a:latin typeface="Gill Sans MT"/>
                <a:cs typeface="Gill Sans MT"/>
              </a:rPr>
              <a:t>Ig</a:t>
            </a:r>
            <a:r>
              <a:rPr lang="en-US" dirty="0">
                <a:solidFill>
                  <a:srgbClr val="000000"/>
                </a:solidFill>
                <a:latin typeface="Gill Sans MT"/>
                <a:cs typeface="Gill Sans MT"/>
              </a:rPr>
              <a:t> kappa chain				37</a:t>
            </a:r>
          </a:p>
          <a:p>
            <a:pPr>
              <a:lnSpc>
                <a:spcPct val="85000"/>
              </a:lnSpc>
            </a:pPr>
            <a:r>
              <a:rPr lang="en-US" dirty="0">
                <a:solidFill>
                  <a:srgbClr val="000000"/>
                </a:solidFill>
                <a:latin typeface="Gill Sans MT"/>
                <a:cs typeface="Gill Sans MT"/>
              </a:rPr>
              <a:t>Kappa casein				33</a:t>
            </a:r>
          </a:p>
          <a:p>
            <a:pPr>
              <a:lnSpc>
                <a:spcPct val="85000"/>
              </a:lnSpc>
            </a:pPr>
            <a:r>
              <a:rPr lang="en-US" dirty="0">
                <a:solidFill>
                  <a:srgbClr val="000000"/>
                </a:solidFill>
                <a:latin typeface="Gill Sans MT"/>
                <a:cs typeface="Gill Sans MT"/>
              </a:rPr>
              <a:t>luteinizing hormone b 		30</a:t>
            </a:r>
          </a:p>
          <a:p>
            <a:pPr>
              <a:lnSpc>
                <a:spcPct val="85000"/>
              </a:lnSpc>
            </a:pPr>
            <a:r>
              <a:rPr lang="en-US" dirty="0" err="1">
                <a:solidFill>
                  <a:srgbClr val="000000"/>
                </a:solidFill>
                <a:latin typeface="Gill Sans MT"/>
                <a:cs typeface="Gill Sans MT"/>
              </a:rPr>
              <a:t>lactalbumin</a:t>
            </a:r>
            <a:r>
              <a:rPr lang="en-US" dirty="0">
                <a:solidFill>
                  <a:srgbClr val="000000"/>
                </a:solidFill>
                <a:latin typeface="Gill Sans MT"/>
                <a:cs typeface="Gill Sans MT"/>
              </a:rPr>
              <a:t>				27</a:t>
            </a:r>
          </a:p>
          <a:p>
            <a:pPr>
              <a:lnSpc>
                <a:spcPct val="85000"/>
              </a:lnSpc>
            </a:pPr>
            <a:r>
              <a:rPr lang="en-US" dirty="0">
                <a:solidFill>
                  <a:srgbClr val="000000"/>
                </a:solidFill>
                <a:latin typeface="Gill Sans MT"/>
                <a:cs typeface="Gill Sans MT"/>
              </a:rPr>
              <a:t>complement component 3		27</a:t>
            </a:r>
          </a:p>
          <a:p>
            <a:pPr>
              <a:lnSpc>
                <a:spcPct val="85000"/>
              </a:lnSpc>
            </a:pPr>
            <a:r>
              <a:rPr lang="en-US" dirty="0">
                <a:solidFill>
                  <a:srgbClr val="000000"/>
                </a:solidFill>
                <a:latin typeface="Gill Sans MT"/>
                <a:cs typeface="Gill Sans MT"/>
              </a:rPr>
              <a:t>epidermal growth factor		26</a:t>
            </a:r>
          </a:p>
          <a:p>
            <a:pPr>
              <a:lnSpc>
                <a:spcPct val="85000"/>
              </a:lnSpc>
            </a:pPr>
            <a:r>
              <a:rPr lang="en-US" dirty="0" err="1">
                <a:solidFill>
                  <a:srgbClr val="000000"/>
                </a:solidFill>
                <a:latin typeface="Gill Sans MT"/>
                <a:cs typeface="Gill Sans MT"/>
              </a:rPr>
              <a:t>proopiomelanocortin</a:t>
            </a:r>
            <a:r>
              <a:rPr lang="en-US" dirty="0">
                <a:solidFill>
                  <a:srgbClr val="000000"/>
                </a:solidFill>
                <a:latin typeface="Gill Sans MT"/>
                <a:cs typeface="Gill Sans MT"/>
              </a:rPr>
              <a:t> 			21</a:t>
            </a:r>
          </a:p>
          <a:p>
            <a:pPr>
              <a:lnSpc>
                <a:spcPct val="85000"/>
              </a:lnSpc>
            </a:pPr>
            <a:r>
              <a:rPr lang="en-US" dirty="0">
                <a:solidFill>
                  <a:srgbClr val="000000"/>
                </a:solidFill>
                <a:latin typeface="Gill Sans MT"/>
                <a:cs typeface="Gill Sans MT"/>
              </a:rPr>
              <a:t>pancreatic </a:t>
            </a:r>
            <a:r>
              <a:rPr lang="en-US" dirty="0" err="1">
                <a:solidFill>
                  <a:srgbClr val="000000"/>
                </a:solidFill>
                <a:latin typeface="Gill Sans MT"/>
                <a:cs typeface="Gill Sans MT"/>
              </a:rPr>
              <a:t>ribonuclease</a:t>
            </a:r>
            <a:r>
              <a:rPr lang="en-US" dirty="0">
                <a:solidFill>
                  <a:srgbClr val="000000"/>
                </a:solidFill>
                <a:latin typeface="Gill Sans MT"/>
                <a:cs typeface="Gill Sans MT"/>
              </a:rPr>
              <a:t>		21</a:t>
            </a:r>
          </a:p>
          <a:p>
            <a:pPr>
              <a:lnSpc>
                <a:spcPct val="85000"/>
              </a:lnSpc>
            </a:pPr>
            <a:r>
              <a:rPr lang="en-US" dirty="0" err="1">
                <a:solidFill>
                  <a:srgbClr val="000000"/>
                </a:solidFill>
                <a:latin typeface="Gill Sans MT"/>
                <a:cs typeface="Gill Sans MT"/>
              </a:rPr>
              <a:t>haptoglobin</a:t>
            </a:r>
            <a:r>
              <a:rPr lang="en-US" dirty="0">
                <a:solidFill>
                  <a:srgbClr val="000000"/>
                </a:solidFill>
                <a:latin typeface="Gill Sans MT"/>
                <a:cs typeface="Gill Sans MT"/>
              </a:rPr>
              <a:t> alpha			20</a:t>
            </a:r>
          </a:p>
          <a:p>
            <a:pPr>
              <a:lnSpc>
                <a:spcPct val="85000"/>
              </a:lnSpc>
            </a:pPr>
            <a:r>
              <a:rPr lang="en-US" dirty="0">
                <a:solidFill>
                  <a:srgbClr val="000000"/>
                </a:solidFill>
                <a:latin typeface="Gill Sans MT"/>
                <a:cs typeface="Gill Sans MT"/>
              </a:rPr>
              <a:t>serum albumin				19</a:t>
            </a:r>
          </a:p>
          <a:p>
            <a:pPr>
              <a:lnSpc>
                <a:spcPct val="85000"/>
              </a:lnSpc>
            </a:pPr>
            <a:r>
              <a:rPr lang="en-US" dirty="0">
                <a:solidFill>
                  <a:srgbClr val="000000"/>
                </a:solidFill>
                <a:latin typeface="Gill Sans MT"/>
                <a:cs typeface="Gill Sans MT"/>
              </a:rPr>
              <a:t>phospholipase A2, group IB 		19</a:t>
            </a:r>
          </a:p>
          <a:p>
            <a:pPr>
              <a:lnSpc>
                <a:spcPct val="85000"/>
              </a:lnSpc>
            </a:pPr>
            <a:r>
              <a:rPr lang="en-US" dirty="0">
                <a:solidFill>
                  <a:srgbClr val="000000"/>
                </a:solidFill>
                <a:latin typeface="Gill Sans MT"/>
                <a:cs typeface="Gill Sans MT"/>
              </a:rPr>
              <a:t>prolactin					17</a:t>
            </a:r>
          </a:p>
          <a:p>
            <a:pPr>
              <a:lnSpc>
                <a:spcPct val="85000"/>
              </a:lnSpc>
            </a:pPr>
            <a:r>
              <a:rPr lang="en-US" dirty="0">
                <a:solidFill>
                  <a:srgbClr val="000000"/>
                </a:solidFill>
                <a:latin typeface="Gill Sans MT"/>
                <a:cs typeface="Gill Sans MT"/>
              </a:rPr>
              <a:t>carbonic anhydrase C			16</a:t>
            </a:r>
          </a:p>
          <a:p>
            <a:pPr>
              <a:lnSpc>
                <a:spcPct val="85000"/>
              </a:lnSpc>
            </a:pPr>
            <a:r>
              <a:rPr lang="en-US" dirty="0">
                <a:solidFill>
                  <a:srgbClr val="000000"/>
                </a:solidFill>
                <a:latin typeface="Gill Sans MT"/>
                <a:cs typeface="Gill Sans MT"/>
              </a:rPr>
              <a:t>Hemoglobin a				12</a:t>
            </a:r>
          </a:p>
          <a:p>
            <a:pPr>
              <a:lnSpc>
                <a:spcPct val="85000"/>
              </a:lnSpc>
            </a:pPr>
            <a:r>
              <a:rPr lang="en-US" dirty="0">
                <a:solidFill>
                  <a:srgbClr val="000000"/>
                </a:solidFill>
                <a:latin typeface="Gill Sans MT"/>
                <a:cs typeface="Gill Sans MT"/>
              </a:rPr>
              <a:t>Hemoglobin b				12</a:t>
            </a:r>
          </a:p>
        </p:txBody>
      </p:sp>
      <p:sp>
        <p:nvSpPr>
          <p:cNvPr id="54276" name="Line 4"/>
          <p:cNvSpPr>
            <a:spLocks noChangeShapeType="1"/>
          </p:cNvSpPr>
          <p:nvPr/>
        </p:nvSpPr>
        <p:spPr bwMode="auto">
          <a:xfrm>
            <a:off x="533400" y="990600"/>
            <a:ext cx="8153400" cy="0"/>
          </a:xfrm>
          <a:prstGeom prst="line">
            <a:avLst/>
          </a:prstGeom>
          <a:noFill/>
          <a:ln w="19050">
            <a:solidFill>
              <a:schemeClr val="bg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solidFill>
                <a:srgbClr val="000000"/>
              </a:solidFill>
              <a:latin typeface="Gill Sans MT"/>
              <a:cs typeface="Gill Sans MT"/>
            </a:endParaRPr>
          </a:p>
        </p:txBody>
      </p:sp>
      <p:sp>
        <p:nvSpPr>
          <p:cNvPr id="54277" name="Oval 6"/>
          <p:cNvSpPr>
            <a:spLocks noChangeArrowheads="1"/>
          </p:cNvSpPr>
          <p:nvPr/>
        </p:nvSpPr>
        <p:spPr bwMode="auto">
          <a:xfrm>
            <a:off x="914400" y="1905000"/>
            <a:ext cx="2514600" cy="609600"/>
          </a:xfrm>
          <a:prstGeom prst="ellipse">
            <a:avLst/>
          </a:prstGeom>
          <a:noFill/>
          <a:ln w="38100">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endParaRPr lang="en-US">
              <a:solidFill>
                <a:srgbClr val="000000"/>
              </a:solidFill>
              <a:latin typeface="Gill Sans MT"/>
              <a:cs typeface="Gill Sans MT"/>
            </a:endParaRPr>
          </a:p>
        </p:txBody>
      </p:sp>
      <p:sp>
        <p:nvSpPr>
          <p:cNvPr id="54278" name="Oval 7"/>
          <p:cNvSpPr>
            <a:spLocks noChangeArrowheads="1"/>
          </p:cNvSpPr>
          <p:nvPr/>
        </p:nvSpPr>
        <p:spPr bwMode="auto">
          <a:xfrm>
            <a:off x="5029200" y="1828800"/>
            <a:ext cx="2514600" cy="609600"/>
          </a:xfrm>
          <a:prstGeom prst="ellipse">
            <a:avLst/>
          </a:prstGeom>
          <a:noFill/>
          <a:ln w="38100">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endParaRPr lang="en-US">
              <a:solidFill>
                <a:srgbClr val="000000"/>
              </a:solidFill>
              <a:latin typeface="Gill Sans MT"/>
              <a:cs typeface="Gill Sans MT"/>
            </a:endParaRPr>
          </a:p>
        </p:txBody>
      </p:sp>
      <p:pic>
        <p:nvPicPr>
          <p:cNvPr id="54279" name="Picture 8"/>
          <p:cNvPicPr>
            <a:picLocks noChangeAspect="1" noChangeArrowheads="1"/>
          </p:cNvPicPr>
          <p:nvPr/>
        </p:nvPicPr>
        <p:blipFill>
          <a:blip r:embed="rId3">
            <a:extLst>
              <a:ext uri="{28A0092B-C50C-407E-A947-70E740481C1C}">
                <a14:useLocalDpi xmlns:a14="http://schemas.microsoft.com/office/drawing/2010/main" val="0"/>
              </a:ext>
            </a:extLst>
          </a:blip>
          <a:srcRect l="705" t="39420" r="42946" b="41048"/>
          <a:stretch>
            <a:fillRect/>
          </a:stretch>
        </p:blipFill>
        <p:spPr bwMode="auto">
          <a:xfrm>
            <a:off x="1295400" y="4876800"/>
            <a:ext cx="6086475"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
        <p:nvSpPr>
          <p:cNvPr id="54280" name="Rectangle 10"/>
          <p:cNvSpPr>
            <a:spLocks noChangeArrowheads="1"/>
          </p:cNvSpPr>
          <p:nvPr/>
        </p:nvSpPr>
        <p:spPr bwMode="auto">
          <a:xfrm>
            <a:off x="1066800" y="4583668"/>
            <a:ext cx="7010400" cy="369332"/>
          </a:xfrm>
          <a:prstGeom prst="rect">
            <a:avLst/>
          </a:prstGeom>
          <a:solidFill>
            <a:schemeClr val="bg1"/>
          </a:solidFill>
          <a:ln>
            <a:noFill/>
          </a:ln>
          <a:extLs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p>
            <a:r>
              <a:rPr lang="en-US" dirty="0">
                <a:solidFill>
                  <a:srgbClr val="000000"/>
                </a:solidFill>
                <a:latin typeface="Gill Sans MT"/>
                <a:cs typeface="Gill Sans MT"/>
              </a:rPr>
              <a:t>human (NP_005203) versus mouse (NP_031812) kappa casein</a:t>
            </a:r>
          </a:p>
        </p:txBody>
      </p:sp>
    </p:spTree>
    <p:extLst>
      <p:ext uri="{BB962C8B-B14F-4D97-AF65-F5344CB8AC3E}">
        <p14:creationId xmlns:p14="http://schemas.microsoft.com/office/powerpoint/2010/main" val="1950852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2346737" y="152400"/>
            <a:ext cx="5120863"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err="1">
                <a:solidFill>
                  <a:srgbClr val="000000"/>
                </a:solidFill>
                <a:latin typeface="Gill Sans MT"/>
                <a:cs typeface="Gill Sans MT"/>
              </a:rPr>
              <a:t>Dayhoff’s</a:t>
            </a:r>
            <a:r>
              <a:rPr lang="en-US" sz="2800" dirty="0">
                <a:solidFill>
                  <a:srgbClr val="000000"/>
                </a:solidFill>
                <a:latin typeface="Gill Sans MT"/>
                <a:cs typeface="Gill Sans MT"/>
              </a:rPr>
              <a:t> 34 protein </a:t>
            </a:r>
            <a:r>
              <a:rPr lang="en-US" sz="2800" dirty="0" err="1">
                <a:solidFill>
                  <a:srgbClr val="000000"/>
                </a:solidFill>
                <a:latin typeface="Gill Sans MT"/>
                <a:cs typeface="Gill Sans MT"/>
              </a:rPr>
              <a:t>superfamilies</a:t>
            </a:r>
            <a:endParaRPr lang="en-US" sz="2800" dirty="0">
              <a:solidFill>
                <a:srgbClr val="000000"/>
              </a:solidFill>
              <a:latin typeface="Gill Sans MT"/>
              <a:cs typeface="Gill Sans MT"/>
            </a:endParaRPr>
          </a:p>
        </p:txBody>
      </p:sp>
      <p:sp>
        <p:nvSpPr>
          <p:cNvPr id="55299" name="Text Box 3"/>
          <p:cNvSpPr txBox="1">
            <a:spLocks noChangeArrowheads="1"/>
          </p:cNvSpPr>
          <p:nvPr/>
        </p:nvSpPr>
        <p:spPr bwMode="auto">
          <a:xfrm>
            <a:off x="1223578" y="1295400"/>
            <a:ext cx="6356428" cy="51244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nSpc>
                <a:spcPct val="85000"/>
              </a:lnSpc>
            </a:pPr>
            <a:r>
              <a:rPr lang="en-US" u="sng" dirty="0">
                <a:solidFill>
                  <a:srgbClr val="000000"/>
                </a:solidFill>
                <a:latin typeface="Gill Sans MT"/>
                <a:cs typeface="Gill Sans MT"/>
              </a:rPr>
              <a:t>Protein</a:t>
            </a:r>
            <a:r>
              <a:rPr lang="en-US" dirty="0">
                <a:solidFill>
                  <a:srgbClr val="000000"/>
                </a:solidFill>
                <a:latin typeface="Gill Sans MT"/>
                <a:cs typeface="Gill Sans MT"/>
              </a:rPr>
              <a:t>			</a:t>
            </a:r>
            <a:r>
              <a:rPr lang="en-US" u="sng" dirty="0">
                <a:solidFill>
                  <a:srgbClr val="000000"/>
                </a:solidFill>
                <a:latin typeface="Gill Sans MT"/>
                <a:cs typeface="Gill Sans MT"/>
              </a:rPr>
              <a:t>PAMs per 100 million years</a:t>
            </a:r>
          </a:p>
          <a:p>
            <a:pPr>
              <a:lnSpc>
                <a:spcPct val="85000"/>
              </a:lnSpc>
            </a:pPr>
            <a:endParaRPr lang="en-US" u="sng" dirty="0">
              <a:solidFill>
                <a:srgbClr val="000000"/>
              </a:solidFill>
              <a:latin typeface="Gill Sans MT"/>
              <a:cs typeface="Gill Sans MT"/>
            </a:endParaRPr>
          </a:p>
          <a:p>
            <a:pPr>
              <a:lnSpc>
                <a:spcPct val="85000"/>
              </a:lnSpc>
            </a:pPr>
            <a:r>
              <a:rPr lang="en-US" dirty="0" err="1">
                <a:solidFill>
                  <a:srgbClr val="000000"/>
                </a:solidFill>
                <a:latin typeface="Gill Sans MT"/>
                <a:cs typeface="Gill Sans MT"/>
              </a:rPr>
              <a:t>apolipoprotein</a:t>
            </a:r>
            <a:r>
              <a:rPr lang="en-US" dirty="0">
                <a:solidFill>
                  <a:srgbClr val="000000"/>
                </a:solidFill>
                <a:latin typeface="Gill Sans MT"/>
                <a:cs typeface="Gill Sans MT"/>
              </a:rPr>
              <a:t> A-II 			10</a:t>
            </a:r>
          </a:p>
          <a:p>
            <a:pPr>
              <a:lnSpc>
                <a:spcPct val="85000"/>
              </a:lnSpc>
            </a:pPr>
            <a:r>
              <a:rPr lang="en-US" dirty="0">
                <a:solidFill>
                  <a:srgbClr val="000000"/>
                </a:solidFill>
                <a:latin typeface="Gill Sans MT"/>
                <a:cs typeface="Gill Sans MT"/>
              </a:rPr>
              <a:t>lysozyme				9.8</a:t>
            </a:r>
          </a:p>
          <a:p>
            <a:pPr>
              <a:lnSpc>
                <a:spcPct val="85000"/>
              </a:lnSpc>
            </a:pPr>
            <a:r>
              <a:rPr lang="en-US" dirty="0">
                <a:solidFill>
                  <a:srgbClr val="000000"/>
                </a:solidFill>
                <a:latin typeface="Gill Sans MT"/>
                <a:cs typeface="Gill Sans MT"/>
              </a:rPr>
              <a:t>gastrin					9.8</a:t>
            </a:r>
          </a:p>
          <a:p>
            <a:pPr>
              <a:lnSpc>
                <a:spcPct val="85000"/>
              </a:lnSpc>
            </a:pPr>
            <a:r>
              <a:rPr lang="en-US" dirty="0">
                <a:solidFill>
                  <a:srgbClr val="000000"/>
                </a:solidFill>
                <a:latin typeface="Gill Sans MT"/>
                <a:cs typeface="Gill Sans MT"/>
              </a:rPr>
              <a:t>myoglobin				8.9</a:t>
            </a:r>
          </a:p>
          <a:p>
            <a:pPr>
              <a:lnSpc>
                <a:spcPct val="85000"/>
              </a:lnSpc>
            </a:pPr>
            <a:r>
              <a:rPr lang="en-US" dirty="0">
                <a:solidFill>
                  <a:srgbClr val="000000"/>
                </a:solidFill>
                <a:latin typeface="Gill Sans MT"/>
                <a:cs typeface="Gill Sans MT"/>
              </a:rPr>
              <a:t>nerve growth factor			8.5</a:t>
            </a:r>
          </a:p>
          <a:p>
            <a:pPr>
              <a:lnSpc>
                <a:spcPct val="85000"/>
              </a:lnSpc>
            </a:pPr>
            <a:r>
              <a:rPr lang="en-US" dirty="0">
                <a:solidFill>
                  <a:srgbClr val="000000"/>
                </a:solidFill>
                <a:latin typeface="Gill Sans MT"/>
                <a:cs typeface="Gill Sans MT"/>
              </a:rPr>
              <a:t>myelin basic protein			7.4</a:t>
            </a:r>
          </a:p>
          <a:p>
            <a:pPr>
              <a:lnSpc>
                <a:spcPct val="85000"/>
              </a:lnSpc>
            </a:pPr>
            <a:r>
              <a:rPr lang="en-US" dirty="0">
                <a:solidFill>
                  <a:srgbClr val="000000"/>
                </a:solidFill>
                <a:latin typeface="Gill Sans MT"/>
                <a:cs typeface="Gill Sans MT"/>
              </a:rPr>
              <a:t>thyroid stimulating hormone b 	7.4</a:t>
            </a:r>
          </a:p>
          <a:p>
            <a:pPr>
              <a:lnSpc>
                <a:spcPct val="85000"/>
              </a:lnSpc>
            </a:pPr>
            <a:r>
              <a:rPr lang="en-US" dirty="0">
                <a:solidFill>
                  <a:srgbClr val="000000"/>
                </a:solidFill>
                <a:latin typeface="Gill Sans MT"/>
                <a:cs typeface="Gill Sans MT"/>
              </a:rPr>
              <a:t>parathyroid hormone 			7.3</a:t>
            </a:r>
          </a:p>
          <a:p>
            <a:pPr>
              <a:lnSpc>
                <a:spcPct val="85000"/>
              </a:lnSpc>
            </a:pPr>
            <a:r>
              <a:rPr lang="en-US" dirty="0" err="1">
                <a:solidFill>
                  <a:srgbClr val="000000"/>
                </a:solidFill>
                <a:latin typeface="Gill Sans MT"/>
                <a:cs typeface="Gill Sans MT"/>
              </a:rPr>
              <a:t>parvalbumin</a:t>
            </a:r>
            <a:r>
              <a:rPr lang="en-US" dirty="0">
                <a:solidFill>
                  <a:srgbClr val="000000"/>
                </a:solidFill>
                <a:latin typeface="Gill Sans MT"/>
                <a:cs typeface="Gill Sans MT"/>
              </a:rPr>
              <a:t>				7.0</a:t>
            </a:r>
          </a:p>
          <a:p>
            <a:pPr>
              <a:lnSpc>
                <a:spcPct val="85000"/>
              </a:lnSpc>
            </a:pPr>
            <a:r>
              <a:rPr lang="en-US" dirty="0">
                <a:solidFill>
                  <a:srgbClr val="000000"/>
                </a:solidFill>
                <a:latin typeface="Gill Sans MT"/>
                <a:cs typeface="Gill Sans MT"/>
              </a:rPr>
              <a:t>trypsin					5.9</a:t>
            </a:r>
          </a:p>
          <a:p>
            <a:pPr>
              <a:lnSpc>
                <a:spcPct val="85000"/>
              </a:lnSpc>
            </a:pPr>
            <a:r>
              <a:rPr lang="en-US" dirty="0">
                <a:solidFill>
                  <a:srgbClr val="000000"/>
                </a:solidFill>
                <a:latin typeface="Gill Sans MT"/>
                <a:cs typeface="Gill Sans MT"/>
              </a:rPr>
              <a:t>insulin					4.4</a:t>
            </a:r>
          </a:p>
          <a:p>
            <a:pPr>
              <a:lnSpc>
                <a:spcPct val="85000"/>
              </a:lnSpc>
            </a:pPr>
            <a:r>
              <a:rPr lang="en-US" dirty="0">
                <a:solidFill>
                  <a:srgbClr val="000000"/>
                </a:solidFill>
                <a:latin typeface="Gill Sans MT"/>
                <a:cs typeface="Gill Sans MT"/>
              </a:rPr>
              <a:t>calcitonin				4.3</a:t>
            </a:r>
          </a:p>
          <a:p>
            <a:pPr>
              <a:lnSpc>
                <a:spcPct val="85000"/>
              </a:lnSpc>
            </a:pPr>
            <a:r>
              <a:rPr lang="en-US" dirty="0">
                <a:solidFill>
                  <a:srgbClr val="000000"/>
                </a:solidFill>
                <a:latin typeface="Gill Sans MT"/>
                <a:cs typeface="Gill Sans MT"/>
              </a:rPr>
              <a:t>arginine vasopressin 			3.6</a:t>
            </a:r>
          </a:p>
          <a:p>
            <a:pPr>
              <a:lnSpc>
                <a:spcPct val="85000"/>
              </a:lnSpc>
            </a:pPr>
            <a:r>
              <a:rPr lang="en-US" dirty="0" err="1">
                <a:solidFill>
                  <a:srgbClr val="000000"/>
                </a:solidFill>
                <a:latin typeface="Gill Sans MT"/>
                <a:cs typeface="Gill Sans MT"/>
              </a:rPr>
              <a:t>adenylate</a:t>
            </a:r>
            <a:r>
              <a:rPr lang="en-US" dirty="0">
                <a:solidFill>
                  <a:srgbClr val="000000"/>
                </a:solidFill>
                <a:latin typeface="Gill Sans MT"/>
                <a:cs typeface="Gill Sans MT"/>
              </a:rPr>
              <a:t> kinase 1			3.2</a:t>
            </a:r>
          </a:p>
        </p:txBody>
      </p:sp>
    </p:spTree>
    <p:extLst>
      <p:ext uri="{BB962C8B-B14F-4D97-AF65-F5344CB8AC3E}">
        <p14:creationId xmlns:p14="http://schemas.microsoft.com/office/powerpoint/2010/main" val="735109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2286000" y="381000"/>
            <a:ext cx="5120863"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a:solidFill>
                  <a:srgbClr val="000000"/>
                </a:solidFill>
                <a:latin typeface="Gill Sans MT"/>
                <a:cs typeface="Gill Sans MT"/>
              </a:rPr>
              <a:t>Dayhoff’s 34 protein superfamilies</a:t>
            </a:r>
          </a:p>
        </p:txBody>
      </p:sp>
      <p:sp>
        <p:nvSpPr>
          <p:cNvPr id="56323" name="Text Box 3"/>
          <p:cNvSpPr txBox="1">
            <a:spLocks noChangeArrowheads="1"/>
          </p:cNvSpPr>
          <p:nvPr/>
        </p:nvSpPr>
        <p:spPr bwMode="auto">
          <a:xfrm>
            <a:off x="1582073" y="1676400"/>
            <a:ext cx="6356428" cy="41826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nSpc>
                <a:spcPct val="85000"/>
              </a:lnSpc>
            </a:pPr>
            <a:r>
              <a:rPr lang="en-US" u="sng" dirty="0">
                <a:solidFill>
                  <a:srgbClr val="000000"/>
                </a:solidFill>
                <a:latin typeface="Gill Sans MT"/>
                <a:cs typeface="Gill Sans MT"/>
              </a:rPr>
              <a:t>Protein</a:t>
            </a:r>
            <a:r>
              <a:rPr lang="en-US" dirty="0">
                <a:solidFill>
                  <a:srgbClr val="000000"/>
                </a:solidFill>
                <a:latin typeface="Gill Sans MT"/>
                <a:cs typeface="Gill Sans MT"/>
              </a:rPr>
              <a:t>			</a:t>
            </a:r>
            <a:r>
              <a:rPr lang="en-US" u="sng" dirty="0">
                <a:solidFill>
                  <a:srgbClr val="000000"/>
                </a:solidFill>
                <a:latin typeface="Gill Sans MT"/>
                <a:cs typeface="Gill Sans MT"/>
              </a:rPr>
              <a:t>PAMs per 100 million years</a:t>
            </a:r>
          </a:p>
          <a:p>
            <a:pPr>
              <a:lnSpc>
                <a:spcPct val="85000"/>
              </a:lnSpc>
            </a:pPr>
            <a:endParaRPr lang="en-US" dirty="0">
              <a:solidFill>
                <a:srgbClr val="000000"/>
              </a:solidFill>
              <a:latin typeface="Gill Sans MT"/>
              <a:cs typeface="Gill Sans MT"/>
            </a:endParaRPr>
          </a:p>
          <a:p>
            <a:pPr>
              <a:lnSpc>
                <a:spcPct val="85000"/>
              </a:lnSpc>
            </a:pPr>
            <a:r>
              <a:rPr lang="en-US" dirty="0" err="1">
                <a:solidFill>
                  <a:srgbClr val="000000"/>
                </a:solidFill>
                <a:latin typeface="Gill Sans MT"/>
                <a:cs typeface="Gill Sans MT"/>
              </a:rPr>
              <a:t>triosephosphate</a:t>
            </a:r>
            <a:r>
              <a:rPr lang="en-US" dirty="0">
                <a:solidFill>
                  <a:srgbClr val="000000"/>
                </a:solidFill>
                <a:latin typeface="Gill Sans MT"/>
                <a:cs typeface="Gill Sans MT"/>
              </a:rPr>
              <a:t> </a:t>
            </a:r>
            <a:r>
              <a:rPr lang="en-US" dirty="0" err="1">
                <a:solidFill>
                  <a:srgbClr val="000000"/>
                </a:solidFill>
                <a:latin typeface="Gill Sans MT"/>
                <a:cs typeface="Gill Sans MT"/>
              </a:rPr>
              <a:t>isomerase</a:t>
            </a:r>
            <a:r>
              <a:rPr lang="en-US" dirty="0">
                <a:solidFill>
                  <a:srgbClr val="000000"/>
                </a:solidFill>
                <a:latin typeface="Gill Sans MT"/>
                <a:cs typeface="Gill Sans MT"/>
              </a:rPr>
              <a:t> 1			2.8</a:t>
            </a:r>
          </a:p>
          <a:p>
            <a:pPr>
              <a:lnSpc>
                <a:spcPct val="85000"/>
              </a:lnSpc>
            </a:pPr>
            <a:r>
              <a:rPr lang="en-US" dirty="0">
                <a:solidFill>
                  <a:srgbClr val="000000"/>
                </a:solidFill>
                <a:latin typeface="Gill Sans MT"/>
                <a:cs typeface="Gill Sans MT"/>
              </a:rPr>
              <a:t>vasoactive intestinal peptide			2.6</a:t>
            </a:r>
          </a:p>
          <a:p>
            <a:pPr>
              <a:lnSpc>
                <a:spcPct val="85000"/>
              </a:lnSpc>
            </a:pPr>
            <a:r>
              <a:rPr lang="en-US" dirty="0">
                <a:solidFill>
                  <a:srgbClr val="000000"/>
                </a:solidFill>
                <a:latin typeface="Gill Sans MT"/>
                <a:cs typeface="Gill Sans MT"/>
              </a:rPr>
              <a:t>glyceraldehyde </a:t>
            </a:r>
            <a:r>
              <a:rPr lang="en-US" dirty="0" err="1">
                <a:solidFill>
                  <a:srgbClr val="000000"/>
                </a:solidFill>
                <a:latin typeface="Gill Sans MT"/>
                <a:cs typeface="Gill Sans MT"/>
              </a:rPr>
              <a:t>phosph</a:t>
            </a:r>
            <a:r>
              <a:rPr lang="en-US" dirty="0">
                <a:solidFill>
                  <a:srgbClr val="000000"/>
                </a:solidFill>
                <a:latin typeface="Gill Sans MT"/>
                <a:cs typeface="Gill Sans MT"/>
              </a:rPr>
              <a:t>. </a:t>
            </a:r>
            <a:r>
              <a:rPr lang="en-US" dirty="0" err="1">
                <a:solidFill>
                  <a:srgbClr val="000000"/>
                </a:solidFill>
                <a:latin typeface="Gill Sans MT"/>
                <a:cs typeface="Gill Sans MT"/>
              </a:rPr>
              <a:t>dehydrogease</a:t>
            </a:r>
            <a:r>
              <a:rPr lang="en-US" dirty="0">
                <a:solidFill>
                  <a:srgbClr val="000000"/>
                </a:solidFill>
                <a:latin typeface="Gill Sans MT"/>
                <a:cs typeface="Gill Sans MT"/>
              </a:rPr>
              <a:t>	2.2</a:t>
            </a:r>
          </a:p>
          <a:p>
            <a:pPr>
              <a:lnSpc>
                <a:spcPct val="85000"/>
              </a:lnSpc>
            </a:pPr>
            <a:r>
              <a:rPr lang="en-US" dirty="0">
                <a:solidFill>
                  <a:srgbClr val="000000"/>
                </a:solidFill>
                <a:latin typeface="Gill Sans MT"/>
                <a:cs typeface="Gill Sans MT"/>
              </a:rPr>
              <a:t>cytochrome c					2.2</a:t>
            </a:r>
          </a:p>
          <a:p>
            <a:pPr>
              <a:lnSpc>
                <a:spcPct val="85000"/>
              </a:lnSpc>
            </a:pPr>
            <a:r>
              <a:rPr lang="en-US" dirty="0">
                <a:solidFill>
                  <a:srgbClr val="000000"/>
                </a:solidFill>
                <a:latin typeface="Gill Sans MT"/>
                <a:cs typeface="Gill Sans MT"/>
              </a:rPr>
              <a:t>collagen					1.7</a:t>
            </a:r>
          </a:p>
          <a:p>
            <a:pPr>
              <a:lnSpc>
                <a:spcPct val="85000"/>
              </a:lnSpc>
            </a:pPr>
            <a:r>
              <a:rPr lang="en-US" dirty="0">
                <a:solidFill>
                  <a:srgbClr val="000000"/>
                </a:solidFill>
                <a:latin typeface="Gill Sans MT"/>
                <a:cs typeface="Gill Sans MT"/>
              </a:rPr>
              <a:t>troponin C, skeletal muscle			1.5</a:t>
            </a:r>
          </a:p>
          <a:p>
            <a:pPr>
              <a:lnSpc>
                <a:spcPct val="85000"/>
              </a:lnSpc>
            </a:pPr>
            <a:r>
              <a:rPr lang="en-US" dirty="0">
                <a:solidFill>
                  <a:srgbClr val="000000"/>
                </a:solidFill>
                <a:latin typeface="Gill Sans MT"/>
                <a:cs typeface="Gill Sans MT"/>
              </a:rPr>
              <a:t>alpha </a:t>
            </a:r>
            <a:r>
              <a:rPr lang="en-US" dirty="0" err="1">
                <a:solidFill>
                  <a:srgbClr val="000000"/>
                </a:solidFill>
                <a:latin typeface="Gill Sans MT"/>
                <a:cs typeface="Gill Sans MT"/>
              </a:rPr>
              <a:t>crystallin</a:t>
            </a:r>
            <a:r>
              <a:rPr lang="en-US" dirty="0">
                <a:solidFill>
                  <a:srgbClr val="000000"/>
                </a:solidFill>
                <a:latin typeface="Gill Sans MT"/>
                <a:cs typeface="Gill Sans MT"/>
              </a:rPr>
              <a:t> B chain			1.5</a:t>
            </a:r>
          </a:p>
          <a:p>
            <a:pPr>
              <a:lnSpc>
                <a:spcPct val="85000"/>
              </a:lnSpc>
            </a:pPr>
            <a:r>
              <a:rPr lang="en-US" dirty="0">
                <a:solidFill>
                  <a:srgbClr val="000000"/>
                </a:solidFill>
                <a:latin typeface="Gill Sans MT"/>
                <a:cs typeface="Gill Sans MT"/>
              </a:rPr>
              <a:t>glucagon					1.2</a:t>
            </a:r>
          </a:p>
          <a:p>
            <a:pPr>
              <a:lnSpc>
                <a:spcPct val="85000"/>
              </a:lnSpc>
            </a:pPr>
            <a:r>
              <a:rPr lang="en-US" dirty="0">
                <a:solidFill>
                  <a:srgbClr val="000000"/>
                </a:solidFill>
                <a:latin typeface="Gill Sans MT"/>
                <a:cs typeface="Gill Sans MT"/>
              </a:rPr>
              <a:t>glutamate dehydrogenase			0.9</a:t>
            </a:r>
          </a:p>
          <a:p>
            <a:pPr>
              <a:lnSpc>
                <a:spcPct val="85000"/>
              </a:lnSpc>
            </a:pPr>
            <a:r>
              <a:rPr lang="en-US" dirty="0">
                <a:solidFill>
                  <a:srgbClr val="000000"/>
                </a:solidFill>
                <a:latin typeface="Gill Sans MT"/>
                <a:cs typeface="Gill Sans MT"/>
              </a:rPr>
              <a:t>histone H2B, member Q			0.9</a:t>
            </a:r>
          </a:p>
          <a:p>
            <a:pPr>
              <a:lnSpc>
                <a:spcPct val="85000"/>
              </a:lnSpc>
            </a:pPr>
            <a:r>
              <a:rPr lang="en-US" dirty="0">
                <a:solidFill>
                  <a:srgbClr val="000000"/>
                </a:solidFill>
                <a:latin typeface="Gill Sans MT"/>
                <a:cs typeface="Gill Sans MT"/>
              </a:rPr>
              <a:t>ubiquitin					0</a:t>
            </a:r>
          </a:p>
        </p:txBody>
      </p:sp>
      <p:sp>
        <p:nvSpPr>
          <p:cNvPr id="56326" name="Oval 6"/>
          <p:cNvSpPr>
            <a:spLocks noChangeArrowheads="1"/>
          </p:cNvSpPr>
          <p:nvPr/>
        </p:nvSpPr>
        <p:spPr bwMode="auto">
          <a:xfrm>
            <a:off x="1148685" y="5410200"/>
            <a:ext cx="2514600" cy="419100"/>
          </a:xfrm>
          <a:prstGeom prst="ellipse">
            <a:avLst/>
          </a:prstGeom>
          <a:noFill/>
          <a:ln w="38100">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endParaRPr lang="en-US">
              <a:solidFill>
                <a:srgbClr val="000000"/>
              </a:solidFill>
              <a:latin typeface="Gill Sans MT"/>
              <a:cs typeface="Gill Sans MT"/>
            </a:endParaRPr>
          </a:p>
        </p:txBody>
      </p:sp>
      <p:sp>
        <p:nvSpPr>
          <p:cNvPr id="56327" name="Oval 7"/>
          <p:cNvSpPr>
            <a:spLocks noChangeArrowheads="1"/>
          </p:cNvSpPr>
          <p:nvPr/>
        </p:nvSpPr>
        <p:spPr bwMode="auto">
          <a:xfrm>
            <a:off x="6101685" y="5400675"/>
            <a:ext cx="2514600" cy="419100"/>
          </a:xfrm>
          <a:prstGeom prst="ellipse">
            <a:avLst/>
          </a:prstGeom>
          <a:noFill/>
          <a:ln w="38100">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endParaRPr lang="en-US">
              <a:solidFill>
                <a:srgbClr val="000000"/>
              </a:solidFill>
              <a:latin typeface="Gill Sans MT"/>
              <a:cs typeface="Gill Sans MT"/>
            </a:endParaRPr>
          </a:p>
        </p:txBody>
      </p:sp>
    </p:spTree>
    <p:extLst>
      <p:ext uri="{BB962C8B-B14F-4D97-AF65-F5344CB8AC3E}">
        <p14:creationId xmlns:p14="http://schemas.microsoft.com/office/powerpoint/2010/main" val="21986505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
            <a:ext cx="9144000" cy="954107"/>
          </a:xfrm>
          <a:prstGeom prst="rect">
            <a:avLst/>
          </a:prstGeom>
          <a:solidFill>
            <a:schemeClr val="bg1"/>
          </a:solidFill>
        </p:spPr>
        <p:txBody>
          <a:bodyPr wrap="square" rtlCol="0">
            <a:spAutoFit/>
          </a:bodyPr>
          <a:lstStyle/>
          <a:p>
            <a:pPr algn="ctr"/>
            <a:r>
              <a:rPr lang="en-US" sz="2800" dirty="0"/>
              <a:t>Step 1: accepted point mutations are defined not by the pairwise alignment but with respect to the common ancestor</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3-7</a:t>
            </a:r>
          </a:p>
          <a:p>
            <a:r>
              <a:rPr lang="en-US" dirty="0">
                <a:solidFill>
                  <a:schemeClr val="bg1">
                    <a:lumMod val="50000"/>
                  </a:schemeClr>
                </a:solidFill>
              </a:rPr>
              <a:t>Page 80</a:t>
            </a:r>
          </a:p>
        </p:txBody>
      </p:sp>
      <p:sp>
        <p:nvSpPr>
          <p:cNvPr id="10" name="TextBox 9"/>
          <p:cNvSpPr txBox="1"/>
          <p:nvPr/>
        </p:nvSpPr>
        <p:spPr>
          <a:xfrm>
            <a:off x="1066800" y="5322838"/>
            <a:ext cx="8001000" cy="1154162"/>
          </a:xfrm>
          <a:prstGeom prst="rect">
            <a:avLst/>
          </a:prstGeom>
          <a:noFill/>
          <a:ln>
            <a:solidFill>
              <a:srgbClr val="000000"/>
            </a:solidFill>
          </a:ln>
        </p:spPr>
        <p:txBody>
          <a:bodyPr wrap="square" rtlCol="0">
            <a:spAutoFit/>
          </a:bodyPr>
          <a:lstStyle/>
          <a:p>
            <a:r>
              <a:rPr lang="en-US" sz="2300" dirty="0" err="1"/>
              <a:t>Dayhoff</a:t>
            </a:r>
            <a:r>
              <a:rPr lang="en-US" sz="2300" dirty="0"/>
              <a:t> et al. evaluated amino acid changes. They applied an evolutionary model to compare changes such as 1 versus 2 not to each other but to an inferred common ancestor at position 5.</a:t>
            </a:r>
          </a:p>
        </p:txBody>
      </p:sp>
      <p:pic>
        <p:nvPicPr>
          <p:cNvPr id="3" name="Picture 2" descr="Screen Shot 2016-02-27 at 5.16.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1651000"/>
            <a:ext cx="7886700" cy="3543300"/>
          </a:xfrm>
          <a:prstGeom prst="rect">
            <a:avLst/>
          </a:prstGeom>
        </p:spPr>
      </p:pic>
      <p:sp>
        <p:nvSpPr>
          <p:cNvPr id="4" name="Oval 3"/>
          <p:cNvSpPr/>
          <p:nvPr/>
        </p:nvSpPr>
        <p:spPr>
          <a:xfrm>
            <a:off x="6858000" y="5735976"/>
            <a:ext cx="304800" cy="304800"/>
          </a:xfrm>
          <a:prstGeom prst="ellipse">
            <a:avLst/>
          </a:prstGeom>
          <a:noFill/>
          <a:ln w="127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7" name="Oval 6"/>
          <p:cNvSpPr/>
          <p:nvPr/>
        </p:nvSpPr>
        <p:spPr>
          <a:xfrm>
            <a:off x="7897190" y="5763588"/>
            <a:ext cx="304800" cy="304800"/>
          </a:xfrm>
          <a:prstGeom prst="ellipse">
            <a:avLst/>
          </a:prstGeom>
          <a:noFill/>
          <a:ln w="127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8" name="Oval 7"/>
          <p:cNvSpPr/>
          <p:nvPr/>
        </p:nvSpPr>
        <p:spPr>
          <a:xfrm>
            <a:off x="8181010" y="6123612"/>
            <a:ext cx="304800" cy="304800"/>
          </a:xfrm>
          <a:prstGeom prst="ellipse">
            <a:avLst/>
          </a:prstGeom>
          <a:noFill/>
          <a:ln w="127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4213088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3-1</a:t>
            </a:r>
          </a:p>
          <a:p>
            <a:r>
              <a:rPr lang="en-US" dirty="0">
                <a:solidFill>
                  <a:schemeClr val="bg1">
                    <a:lumMod val="50000"/>
                  </a:schemeClr>
                </a:solidFill>
              </a:rPr>
              <a:t>Page 81</a:t>
            </a:r>
          </a:p>
        </p:txBody>
      </p:sp>
      <p:sp>
        <p:nvSpPr>
          <p:cNvPr id="10" name="TextBox 9"/>
          <p:cNvSpPr txBox="1"/>
          <p:nvPr/>
        </p:nvSpPr>
        <p:spPr>
          <a:xfrm>
            <a:off x="1371600" y="5334000"/>
            <a:ext cx="7467600" cy="1200328"/>
          </a:xfrm>
          <a:prstGeom prst="rect">
            <a:avLst/>
          </a:prstGeom>
          <a:noFill/>
          <a:ln>
            <a:solidFill>
              <a:srgbClr val="000000"/>
            </a:solidFill>
          </a:ln>
        </p:spPr>
        <p:txBody>
          <a:bodyPr wrap="square" rtlCol="0">
            <a:spAutoFit/>
          </a:bodyPr>
          <a:lstStyle/>
          <a:p>
            <a:r>
              <a:rPr lang="en-US" sz="2400" dirty="0"/>
              <a:t>If 20 amino acids occurred in nature at equal frequencies, each would be observed 5% of the time. However some are more common (G, A, L, K) and some rare (C, Y, M, W).</a:t>
            </a:r>
          </a:p>
        </p:txBody>
      </p:sp>
      <p:pic>
        <p:nvPicPr>
          <p:cNvPr id="3" name="Picture 2" descr="Screen Shot 2016-02-27 at 5.17.2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762000"/>
            <a:ext cx="8648700" cy="4394200"/>
          </a:xfrm>
          <a:prstGeom prst="rect">
            <a:avLst/>
          </a:prstGeom>
        </p:spPr>
      </p:pic>
      <p:sp>
        <p:nvSpPr>
          <p:cNvPr id="6" name="TextBox 5"/>
          <p:cNvSpPr txBox="1"/>
          <p:nvPr/>
        </p:nvSpPr>
        <p:spPr>
          <a:xfrm>
            <a:off x="1043963" y="76200"/>
            <a:ext cx="7947637" cy="523220"/>
          </a:xfrm>
          <a:prstGeom prst="rect">
            <a:avLst/>
          </a:prstGeom>
          <a:noFill/>
        </p:spPr>
        <p:txBody>
          <a:bodyPr wrap="square" rtlCol="0">
            <a:spAutoFit/>
          </a:bodyPr>
          <a:lstStyle/>
          <a:p>
            <a:pPr algn="ctr"/>
            <a:r>
              <a:rPr lang="en-US" sz="2800" dirty="0" err="1"/>
              <a:t>Dayhoff</a:t>
            </a:r>
            <a:r>
              <a:rPr lang="en-US" sz="2800" dirty="0"/>
              <a:t> model step 2 (of 7): Frequency of amino acids</a:t>
            </a:r>
          </a:p>
        </p:txBody>
      </p:sp>
    </p:spTree>
    <p:extLst>
      <p:ext uri="{BB962C8B-B14F-4D97-AF65-F5344CB8AC3E}">
        <p14:creationId xmlns:p14="http://schemas.microsoft.com/office/powerpoint/2010/main" val="42130884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1026"/>
          <p:cNvSpPr txBox="1">
            <a:spLocks noChangeArrowheads="1"/>
          </p:cNvSpPr>
          <p:nvPr/>
        </p:nvSpPr>
        <p:spPr bwMode="auto">
          <a:xfrm>
            <a:off x="1066800" y="152400"/>
            <a:ext cx="7924800"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latin typeface="Gill Sans MT"/>
                <a:cs typeface="Gill Sans MT"/>
              </a:rPr>
              <a:t>Normalized frequencies of amino acids:</a:t>
            </a:r>
          </a:p>
          <a:p>
            <a:pPr algn="ctr"/>
            <a:r>
              <a:rPr lang="en-US" sz="2800" dirty="0">
                <a:latin typeface="Gill Sans MT"/>
                <a:cs typeface="Gill Sans MT"/>
              </a:rPr>
              <a:t>we need these values to calculate denominator </a:t>
            </a:r>
            <a:r>
              <a:rPr lang="en-US" sz="2800" dirty="0" err="1">
                <a:latin typeface="Gill Sans MT"/>
                <a:cs typeface="Gill Sans MT"/>
              </a:rPr>
              <a:t>p</a:t>
            </a:r>
            <a:r>
              <a:rPr lang="en-US" sz="2800" baseline="-25000" dirty="0" err="1">
                <a:latin typeface="Gill Sans MT"/>
                <a:cs typeface="Gill Sans MT"/>
              </a:rPr>
              <a:t>i</a:t>
            </a:r>
            <a:r>
              <a:rPr lang="en-US" sz="2800" dirty="0" err="1">
                <a:latin typeface="Gill Sans MT"/>
                <a:cs typeface="Gill Sans MT"/>
              </a:rPr>
              <a:t>p</a:t>
            </a:r>
            <a:r>
              <a:rPr lang="en-US" sz="2800" baseline="-25000" dirty="0" err="1">
                <a:latin typeface="Gill Sans MT"/>
                <a:cs typeface="Gill Sans MT"/>
              </a:rPr>
              <a:t>j</a:t>
            </a:r>
            <a:endParaRPr lang="en-US" sz="2800" baseline="-25000" dirty="0">
              <a:latin typeface="Gill Sans MT"/>
              <a:cs typeface="Gill Sans MT"/>
            </a:endParaRPr>
          </a:p>
        </p:txBody>
      </p:sp>
      <p:sp>
        <p:nvSpPr>
          <p:cNvPr id="62467" name="Text Box 1027"/>
          <p:cNvSpPr txBox="1">
            <a:spLocks noChangeArrowheads="1"/>
          </p:cNvSpPr>
          <p:nvPr/>
        </p:nvSpPr>
        <p:spPr bwMode="auto">
          <a:xfrm>
            <a:off x="1811338" y="1479550"/>
            <a:ext cx="6429965" cy="48936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err="1">
                <a:latin typeface="Gill Sans MT"/>
                <a:cs typeface="Gill Sans MT"/>
              </a:rPr>
              <a:t>Gly</a:t>
            </a:r>
            <a:r>
              <a:rPr lang="en-US" dirty="0">
                <a:latin typeface="Gill Sans MT"/>
                <a:cs typeface="Gill Sans MT"/>
              </a:rPr>
              <a:t>	8.9%			</a:t>
            </a:r>
            <a:r>
              <a:rPr lang="en-US" dirty="0" err="1">
                <a:solidFill>
                  <a:srgbClr val="3366FF"/>
                </a:solidFill>
                <a:latin typeface="Gill Sans MT"/>
                <a:cs typeface="Gill Sans MT"/>
              </a:rPr>
              <a:t>Arg</a:t>
            </a:r>
            <a:r>
              <a:rPr lang="en-US" dirty="0">
                <a:latin typeface="Gill Sans MT"/>
                <a:cs typeface="Gill Sans MT"/>
              </a:rPr>
              <a:t>	4.1%</a:t>
            </a:r>
          </a:p>
          <a:p>
            <a:r>
              <a:rPr lang="en-US" dirty="0" err="1">
                <a:latin typeface="Gill Sans MT"/>
                <a:cs typeface="Gill Sans MT"/>
              </a:rPr>
              <a:t>Ala</a:t>
            </a:r>
            <a:r>
              <a:rPr lang="en-US" dirty="0">
                <a:latin typeface="Gill Sans MT"/>
                <a:cs typeface="Gill Sans MT"/>
              </a:rPr>
              <a:t>	8.7%			</a:t>
            </a:r>
            <a:r>
              <a:rPr lang="en-US" dirty="0" err="1">
                <a:latin typeface="Gill Sans MT"/>
                <a:cs typeface="Gill Sans MT"/>
              </a:rPr>
              <a:t>Asn</a:t>
            </a:r>
            <a:r>
              <a:rPr lang="en-US" dirty="0">
                <a:latin typeface="Gill Sans MT"/>
                <a:cs typeface="Gill Sans MT"/>
              </a:rPr>
              <a:t>	4.0%</a:t>
            </a:r>
          </a:p>
          <a:p>
            <a:r>
              <a:rPr lang="en-US" dirty="0" err="1">
                <a:solidFill>
                  <a:srgbClr val="3366FF"/>
                </a:solidFill>
                <a:latin typeface="Gill Sans MT"/>
                <a:cs typeface="Gill Sans MT"/>
              </a:rPr>
              <a:t>Leu</a:t>
            </a:r>
            <a:r>
              <a:rPr lang="en-US" dirty="0">
                <a:latin typeface="Gill Sans MT"/>
                <a:cs typeface="Gill Sans MT"/>
              </a:rPr>
              <a:t>	8.5%			</a:t>
            </a:r>
            <a:r>
              <a:rPr lang="en-US" dirty="0" err="1">
                <a:latin typeface="Gill Sans MT"/>
                <a:cs typeface="Gill Sans MT"/>
              </a:rPr>
              <a:t>Phe</a:t>
            </a:r>
            <a:r>
              <a:rPr lang="en-US" dirty="0">
                <a:latin typeface="Gill Sans MT"/>
                <a:cs typeface="Gill Sans MT"/>
              </a:rPr>
              <a:t>	4.0%</a:t>
            </a:r>
          </a:p>
          <a:p>
            <a:r>
              <a:rPr lang="en-US" dirty="0">
                <a:latin typeface="Gill Sans MT"/>
                <a:cs typeface="Gill Sans MT"/>
              </a:rPr>
              <a:t>Lys	8.1%			</a:t>
            </a:r>
            <a:r>
              <a:rPr lang="en-US" dirty="0" err="1">
                <a:latin typeface="Gill Sans MT"/>
                <a:cs typeface="Gill Sans MT"/>
              </a:rPr>
              <a:t>Gln</a:t>
            </a:r>
            <a:r>
              <a:rPr lang="en-US" dirty="0">
                <a:latin typeface="Gill Sans MT"/>
                <a:cs typeface="Gill Sans MT"/>
              </a:rPr>
              <a:t>	3.8%</a:t>
            </a:r>
          </a:p>
          <a:p>
            <a:r>
              <a:rPr lang="en-US" dirty="0" err="1">
                <a:solidFill>
                  <a:srgbClr val="3366FF"/>
                </a:solidFill>
                <a:latin typeface="Gill Sans MT"/>
                <a:cs typeface="Gill Sans MT"/>
              </a:rPr>
              <a:t>Ser</a:t>
            </a:r>
            <a:r>
              <a:rPr lang="en-US" dirty="0">
                <a:latin typeface="Gill Sans MT"/>
                <a:cs typeface="Gill Sans MT"/>
              </a:rPr>
              <a:t>	7.0%			Ile	3.7%</a:t>
            </a:r>
          </a:p>
          <a:p>
            <a:r>
              <a:rPr lang="en-US" dirty="0">
                <a:latin typeface="Gill Sans MT"/>
                <a:cs typeface="Gill Sans MT"/>
              </a:rPr>
              <a:t>Val	6.5%			His	3.4%</a:t>
            </a:r>
          </a:p>
          <a:p>
            <a:r>
              <a:rPr lang="en-US" dirty="0" err="1">
                <a:latin typeface="Gill Sans MT"/>
                <a:cs typeface="Gill Sans MT"/>
              </a:rPr>
              <a:t>Thr</a:t>
            </a:r>
            <a:r>
              <a:rPr lang="en-US" dirty="0">
                <a:latin typeface="Gill Sans MT"/>
                <a:cs typeface="Gill Sans MT"/>
              </a:rPr>
              <a:t>	5.8%			</a:t>
            </a:r>
            <a:r>
              <a:rPr lang="en-US" dirty="0" err="1">
                <a:latin typeface="Gill Sans MT"/>
                <a:cs typeface="Gill Sans MT"/>
              </a:rPr>
              <a:t>Cys</a:t>
            </a:r>
            <a:r>
              <a:rPr lang="en-US" dirty="0">
                <a:latin typeface="Gill Sans MT"/>
                <a:cs typeface="Gill Sans MT"/>
              </a:rPr>
              <a:t>	3.3%</a:t>
            </a:r>
          </a:p>
          <a:p>
            <a:r>
              <a:rPr lang="en-US" dirty="0">
                <a:latin typeface="Gill Sans MT"/>
                <a:cs typeface="Gill Sans MT"/>
              </a:rPr>
              <a:t>Pro	5.1%			Tyr	3.0%</a:t>
            </a:r>
          </a:p>
          <a:p>
            <a:r>
              <a:rPr lang="en-US" dirty="0" err="1">
                <a:latin typeface="Gill Sans MT"/>
                <a:cs typeface="Gill Sans MT"/>
              </a:rPr>
              <a:t>Glu</a:t>
            </a:r>
            <a:r>
              <a:rPr lang="en-US" dirty="0">
                <a:latin typeface="Gill Sans MT"/>
                <a:cs typeface="Gill Sans MT"/>
              </a:rPr>
              <a:t>	5.0%			</a:t>
            </a:r>
            <a:r>
              <a:rPr lang="en-US" dirty="0">
                <a:solidFill>
                  <a:srgbClr val="CC3300"/>
                </a:solidFill>
                <a:latin typeface="Gill Sans MT"/>
                <a:cs typeface="Gill Sans MT"/>
              </a:rPr>
              <a:t>Met</a:t>
            </a:r>
            <a:r>
              <a:rPr lang="en-US" dirty="0">
                <a:latin typeface="Gill Sans MT"/>
                <a:cs typeface="Gill Sans MT"/>
              </a:rPr>
              <a:t>	1.5%</a:t>
            </a:r>
          </a:p>
          <a:p>
            <a:r>
              <a:rPr lang="en-US" dirty="0">
                <a:latin typeface="Gill Sans MT"/>
                <a:cs typeface="Gill Sans MT"/>
              </a:rPr>
              <a:t>Asp	4.7%			</a:t>
            </a:r>
            <a:r>
              <a:rPr lang="en-US" dirty="0" err="1">
                <a:solidFill>
                  <a:srgbClr val="CC3300"/>
                </a:solidFill>
                <a:latin typeface="Gill Sans MT"/>
                <a:cs typeface="Gill Sans MT"/>
              </a:rPr>
              <a:t>Trp</a:t>
            </a:r>
            <a:r>
              <a:rPr lang="en-US" dirty="0">
                <a:latin typeface="Gill Sans MT"/>
                <a:cs typeface="Gill Sans MT"/>
              </a:rPr>
              <a:t>	1.0%</a:t>
            </a:r>
          </a:p>
          <a:p>
            <a:endParaRPr lang="en-US" dirty="0">
              <a:latin typeface="Gill Sans MT"/>
              <a:cs typeface="Gill Sans MT"/>
            </a:endParaRPr>
          </a:p>
          <a:p>
            <a:pPr>
              <a:buFontTx/>
              <a:buChar char="•"/>
            </a:pPr>
            <a:r>
              <a:rPr lang="en-US" dirty="0">
                <a:solidFill>
                  <a:schemeClr val="accent2"/>
                </a:solidFill>
                <a:latin typeface="Gill Sans MT"/>
                <a:cs typeface="Gill Sans MT"/>
              </a:rPr>
              <a:t> </a:t>
            </a:r>
            <a:r>
              <a:rPr lang="en-US" dirty="0">
                <a:solidFill>
                  <a:srgbClr val="3366FF"/>
                </a:solidFill>
                <a:latin typeface="Gill Sans MT"/>
                <a:cs typeface="Gill Sans MT"/>
              </a:rPr>
              <a:t>blue</a:t>
            </a:r>
            <a:r>
              <a:rPr lang="en-US" dirty="0">
                <a:latin typeface="Gill Sans MT"/>
                <a:cs typeface="Gill Sans MT"/>
              </a:rPr>
              <a:t>=6 codons; </a:t>
            </a:r>
            <a:r>
              <a:rPr lang="en-US" dirty="0">
                <a:solidFill>
                  <a:srgbClr val="CC3300"/>
                </a:solidFill>
                <a:latin typeface="Gill Sans MT"/>
                <a:cs typeface="Gill Sans MT"/>
              </a:rPr>
              <a:t>red</a:t>
            </a:r>
            <a:r>
              <a:rPr lang="en-US" dirty="0">
                <a:latin typeface="Gill Sans MT"/>
                <a:cs typeface="Gill Sans MT"/>
              </a:rPr>
              <a:t>=1 codon in the genetic code</a:t>
            </a:r>
          </a:p>
          <a:p>
            <a:pPr>
              <a:buFontTx/>
              <a:buChar char="•"/>
            </a:pPr>
            <a:r>
              <a:rPr lang="en-US" dirty="0">
                <a:latin typeface="Gill Sans MT"/>
                <a:cs typeface="Gill Sans MT"/>
              </a:rPr>
              <a:t> These frequencies f</a:t>
            </a:r>
            <a:r>
              <a:rPr lang="en-US" baseline="-25000" dirty="0">
                <a:latin typeface="Gill Sans MT"/>
                <a:cs typeface="Gill Sans MT"/>
              </a:rPr>
              <a:t>i</a:t>
            </a:r>
            <a:r>
              <a:rPr lang="en-US" dirty="0">
                <a:latin typeface="Gill Sans MT"/>
                <a:cs typeface="Gill Sans MT"/>
              </a:rPr>
              <a:t> sum to 1</a:t>
            </a:r>
          </a:p>
        </p:txBody>
      </p:sp>
    </p:spTree>
    <p:extLst>
      <p:ext uri="{BB962C8B-B14F-4D97-AF65-F5344CB8AC3E}">
        <p14:creationId xmlns:p14="http://schemas.microsoft.com/office/powerpoint/2010/main" val="6056208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1" y="76200"/>
            <a:ext cx="8839200" cy="523220"/>
          </a:xfrm>
          <a:prstGeom prst="rect">
            <a:avLst/>
          </a:prstGeom>
          <a:solidFill>
            <a:srgbClr val="FFFFFF"/>
          </a:solidFill>
        </p:spPr>
        <p:txBody>
          <a:bodyPr wrap="square" rtlCol="0">
            <a:spAutoFit/>
          </a:bodyPr>
          <a:lstStyle/>
          <a:p>
            <a:pPr algn="ctr"/>
            <a:r>
              <a:rPr lang="en-US" sz="2800" dirty="0" err="1"/>
              <a:t>Dayhoff</a:t>
            </a:r>
            <a:r>
              <a:rPr lang="en-US" sz="2800" dirty="0"/>
              <a:t> model step 3: amino acid substitutions</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3-8</a:t>
            </a:r>
          </a:p>
          <a:p>
            <a:r>
              <a:rPr lang="en-US" dirty="0">
                <a:solidFill>
                  <a:schemeClr val="bg1">
                    <a:lumMod val="50000"/>
                  </a:schemeClr>
                </a:solidFill>
              </a:rPr>
              <a:t>Page 81</a:t>
            </a:r>
          </a:p>
        </p:txBody>
      </p:sp>
      <p:sp>
        <p:nvSpPr>
          <p:cNvPr id="10" name="TextBox 9"/>
          <p:cNvSpPr txBox="1"/>
          <p:nvPr/>
        </p:nvSpPr>
        <p:spPr>
          <a:xfrm>
            <a:off x="1295400" y="5943600"/>
            <a:ext cx="7467600" cy="830997"/>
          </a:xfrm>
          <a:prstGeom prst="rect">
            <a:avLst/>
          </a:prstGeom>
          <a:noFill/>
          <a:ln>
            <a:solidFill>
              <a:srgbClr val="000000"/>
            </a:solidFill>
          </a:ln>
        </p:spPr>
        <p:txBody>
          <a:bodyPr wrap="square" rtlCol="0">
            <a:spAutoFit/>
          </a:bodyPr>
          <a:lstStyle/>
          <a:p>
            <a:r>
              <a:rPr lang="en-US" sz="2400" dirty="0"/>
              <a:t>From a survey of 1572 observed substitutions, the original amino acid (columns) are compared to the changes (rows).</a:t>
            </a:r>
          </a:p>
        </p:txBody>
      </p:sp>
      <p:pic>
        <p:nvPicPr>
          <p:cNvPr id="3" name="Picture 2" descr="Screen Shot 2016-02-27 at 5.17.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7900"/>
            <a:ext cx="9144000" cy="4877468"/>
          </a:xfrm>
          <a:prstGeom prst="rect">
            <a:avLst/>
          </a:prstGeom>
        </p:spPr>
      </p:pic>
    </p:spTree>
    <p:extLst>
      <p:ext uri="{BB962C8B-B14F-4D97-AF65-F5344CB8AC3E}">
        <p14:creationId xmlns:p14="http://schemas.microsoft.com/office/powerpoint/2010/main" val="4213088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3-8</a:t>
            </a:r>
          </a:p>
          <a:p>
            <a:r>
              <a:rPr lang="en-US" dirty="0">
                <a:solidFill>
                  <a:schemeClr val="bg1">
                    <a:lumMod val="50000"/>
                  </a:schemeClr>
                </a:solidFill>
              </a:rPr>
              <a:t>Page 81</a:t>
            </a:r>
          </a:p>
        </p:txBody>
      </p:sp>
      <p:sp>
        <p:nvSpPr>
          <p:cNvPr id="10" name="TextBox 9"/>
          <p:cNvSpPr txBox="1"/>
          <p:nvPr/>
        </p:nvSpPr>
        <p:spPr>
          <a:xfrm>
            <a:off x="1219200" y="5410200"/>
            <a:ext cx="7467600" cy="1286506"/>
          </a:xfrm>
          <a:prstGeom prst="rect">
            <a:avLst/>
          </a:prstGeom>
          <a:noFill/>
          <a:ln>
            <a:solidFill>
              <a:srgbClr val="000000"/>
            </a:solidFill>
          </a:ln>
        </p:spPr>
        <p:txBody>
          <a:bodyPr wrap="square" rtlCol="0">
            <a:spAutoFit/>
          </a:bodyPr>
          <a:lstStyle/>
          <a:p>
            <a:pPr>
              <a:lnSpc>
                <a:spcPct val="80000"/>
              </a:lnSpc>
            </a:pPr>
            <a:r>
              <a:rPr lang="en-US" sz="2400" dirty="0"/>
              <a:t>Zooming in on the previous table, note that substitutions are very common (e.g. D </a:t>
            </a:r>
            <a:r>
              <a:rPr lang="en-US" sz="2400" dirty="0">
                <a:sym typeface="Wingdings"/>
              </a:rPr>
              <a:t> E, A  G) while others are rare (e.g. C  Q, C  E). The scoring system we use for pairwise alignments should reflect these trends.</a:t>
            </a:r>
            <a:endParaRPr lang="en-US" sz="2400" dirty="0"/>
          </a:p>
        </p:txBody>
      </p:sp>
      <p:pic>
        <p:nvPicPr>
          <p:cNvPr id="3" name="Picture 2" descr="Screen Shot 2016-02-27 at 5.17.12 PM.png"/>
          <p:cNvPicPr>
            <a:picLocks noChangeAspect="1"/>
          </p:cNvPicPr>
          <p:nvPr/>
        </p:nvPicPr>
        <p:blipFill rotWithShape="1">
          <a:blip r:embed="rId2">
            <a:extLst>
              <a:ext uri="{28A0092B-C50C-407E-A947-70E740481C1C}">
                <a14:useLocalDpi xmlns:a14="http://schemas.microsoft.com/office/drawing/2010/main" val="0"/>
              </a:ext>
            </a:extLst>
          </a:blip>
          <a:srcRect r="57075" b="53371"/>
          <a:stretch/>
        </p:blipFill>
        <p:spPr>
          <a:xfrm>
            <a:off x="1066800" y="762000"/>
            <a:ext cx="7758967" cy="4495800"/>
          </a:xfrm>
          <a:prstGeom prst="rect">
            <a:avLst/>
          </a:prstGeom>
        </p:spPr>
      </p:pic>
      <p:sp>
        <p:nvSpPr>
          <p:cNvPr id="6" name="TextBox 5"/>
          <p:cNvSpPr txBox="1"/>
          <p:nvPr/>
        </p:nvSpPr>
        <p:spPr>
          <a:xfrm>
            <a:off x="152401" y="76200"/>
            <a:ext cx="8839200" cy="523220"/>
          </a:xfrm>
          <a:prstGeom prst="rect">
            <a:avLst/>
          </a:prstGeom>
          <a:solidFill>
            <a:srgbClr val="FFFFFF"/>
          </a:solidFill>
        </p:spPr>
        <p:txBody>
          <a:bodyPr wrap="square" rtlCol="0">
            <a:spAutoFit/>
          </a:bodyPr>
          <a:lstStyle/>
          <a:p>
            <a:pPr algn="ctr"/>
            <a:r>
              <a:rPr lang="en-US" sz="2800" dirty="0" err="1"/>
              <a:t>Dayhoff</a:t>
            </a:r>
            <a:r>
              <a:rPr lang="en-US" sz="2800" dirty="0"/>
              <a:t> model step 3: amino acid substitutions</a:t>
            </a:r>
          </a:p>
        </p:txBody>
      </p:sp>
    </p:spTree>
    <p:extLst>
      <p:ext uri="{BB962C8B-B14F-4D97-AF65-F5344CB8AC3E}">
        <p14:creationId xmlns:p14="http://schemas.microsoft.com/office/powerpoint/2010/main" val="4213088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39918"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Table 3-2</a:t>
            </a:r>
          </a:p>
          <a:p>
            <a:r>
              <a:rPr lang="en-US" dirty="0">
                <a:solidFill>
                  <a:schemeClr val="bg1">
                    <a:lumMod val="50000"/>
                  </a:schemeClr>
                </a:solidFill>
              </a:rPr>
              <a:t>Page 82</a:t>
            </a:r>
          </a:p>
        </p:txBody>
      </p:sp>
      <p:sp>
        <p:nvSpPr>
          <p:cNvPr id="10" name="TextBox 9"/>
          <p:cNvSpPr txBox="1"/>
          <p:nvPr/>
        </p:nvSpPr>
        <p:spPr>
          <a:xfrm>
            <a:off x="990600" y="4945118"/>
            <a:ext cx="8077200" cy="1760482"/>
          </a:xfrm>
          <a:prstGeom prst="rect">
            <a:avLst/>
          </a:prstGeom>
          <a:noFill/>
          <a:ln>
            <a:solidFill>
              <a:srgbClr val="000000"/>
            </a:solidFill>
          </a:ln>
        </p:spPr>
        <p:txBody>
          <a:bodyPr wrap="square" rtlCol="0">
            <a:spAutoFit/>
          </a:bodyPr>
          <a:lstStyle/>
          <a:p>
            <a:pPr>
              <a:lnSpc>
                <a:spcPct val="90000"/>
              </a:lnSpc>
            </a:pPr>
            <a:r>
              <a:rPr lang="en-US" sz="2400" dirty="0" err="1"/>
              <a:t>Dayhoff</a:t>
            </a:r>
            <a:r>
              <a:rPr lang="en-US" sz="2400" dirty="0"/>
              <a:t> et al. used (1) data on the frequency of amino acids and (2) data on observed and inferred numbers of substitutions to determine the relative mutability of amino acids. In a scoring system alignment of two </a:t>
            </a:r>
            <a:r>
              <a:rPr lang="en-US" sz="2400" dirty="0" err="1"/>
              <a:t>tryptophans</a:t>
            </a:r>
            <a:r>
              <a:rPr lang="en-US" sz="2400" dirty="0"/>
              <a:t> will be weighted more heavily than two </a:t>
            </a:r>
            <a:r>
              <a:rPr lang="en-US" sz="2400" dirty="0" err="1"/>
              <a:t>asparagines</a:t>
            </a:r>
            <a:r>
              <a:rPr lang="en-US" sz="2400" dirty="0"/>
              <a:t>.</a:t>
            </a:r>
          </a:p>
        </p:txBody>
      </p:sp>
      <p:pic>
        <p:nvPicPr>
          <p:cNvPr id="3" name="Picture 2" descr="Screen Shot 2016-02-27 at 5.17.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762000"/>
            <a:ext cx="8636000" cy="4152900"/>
          </a:xfrm>
          <a:prstGeom prst="rect">
            <a:avLst/>
          </a:prstGeom>
        </p:spPr>
      </p:pic>
      <p:sp>
        <p:nvSpPr>
          <p:cNvPr id="6" name="TextBox 5"/>
          <p:cNvSpPr txBox="1"/>
          <p:nvPr/>
        </p:nvSpPr>
        <p:spPr>
          <a:xfrm>
            <a:off x="152401" y="76200"/>
            <a:ext cx="8839200" cy="523220"/>
          </a:xfrm>
          <a:prstGeom prst="rect">
            <a:avLst/>
          </a:prstGeom>
          <a:solidFill>
            <a:srgbClr val="FFFFFF"/>
          </a:solidFill>
        </p:spPr>
        <p:txBody>
          <a:bodyPr wrap="square" rtlCol="0">
            <a:spAutoFit/>
          </a:bodyPr>
          <a:lstStyle/>
          <a:p>
            <a:pPr algn="ctr"/>
            <a:r>
              <a:rPr lang="en-US" sz="2800" dirty="0" err="1"/>
              <a:t>Dayhoff</a:t>
            </a:r>
            <a:r>
              <a:rPr lang="en-US" sz="2800" dirty="0"/>
              <a:t> model step 3: Relative mutability of amino acids</a:t>
            </a:r>
          </a:p>
        </p:txBody>
      </p:sp>
    </p:spTree>
    <p:extLst>
      <p:ext uri="{BB962C8B-B14F-4D97-AF65-F5344CB8AC3E}">
        <p14:creationId xmlns:p14="http://schemas.microsoft.com/office/powerpoint/2010/main" val="2186388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954107"/>
          </a:xfrm>
          <a:prstGeom prst="rect">
            <a:avLst/>
          </a:prstGeom>
          <a:noFill/>
        </p:spPr>
        <p:txBody>
          <a:bodyPr wrap="square" rtlCol="0">
            <a:spAutoFit/>
          </a:bodyPr>
          <a:lstStyle/>
          <a:p>
            <a:pPr algn="ctr"/>
            <a:r>
              <a:rPr lang="en-US" sz="2800" dirty="0" err="1"/>
              <a:t>Dayhoff</a:t>
            </a:r>
            <a:r>
              <a:rPr lang="en-US" sz="2800" dirty="0"/>
              <a:t> step 4 (of 7): Mutation probability matrix for the evolutionary distance of 1 PAM</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3-9</a:t>
            </a:r>
          </a:p>
          <a:p>
            <a:r>
              <a:rPr lang="en-US" dirty="0">
                <a:solidFill>
                  <a:schemeClr val="bg1">
                    <a:lumMod val="50000"/>
                  </a:schemeClr>
                </a:solidFill>
              </a:rPr>
              <a:t>Page 84</a:t>
            </a:r>
          </a:p>
        </p:txBody>
      </p:sp>
      <p:sp>
        <p:nvSpPr>
          <p:cNvPr id="10" name="TextBox 9"/>
          <p:cNvSpPr txBox="1"/>
          <p:nvPr/>
        </p:nvSpPr>
        <p:spPr>
          <a:xfrm>
            <a:off x="1295400" y="4419600"/>
            <a:ext cx="7467600" cy="2308324"/>
          </a:xfrm>
          <a:prstGeom prst="rect">
            <a:avLst/>
          </a:prstGeom>
          <a:noFill/>
          <a:ln>
            <a:solidFill>
              <a:srgbClr val="000000"/>
            </a:solidFill>
          </a:ln>
        </p:spPr>
        <p:txBody>
          <a:bodyPr wrap="square" rtlCol="0">
            <a:spAutoFit/>
          </a:bodyPr>
          <a:lstStyle/>
          <a:p>
            <a:r>
              <a:rPr lang="en-US" sz="2400" dirty="0"/>
              <a:t>This mutation probability matrix includes original amino acids (columns) and replacements (rows). The diagonals show that at a distance of 1 PAM most residues remain the same about 99% of the time (see shaded entries). Note how cysteine (C) and tryptophan (W) undergo few substitutions, and asparagine (N) many.</a:t>
            </a:r>
          </a:p>
        </p:txBody>
      </p:sp>
      <p:pic>
        <p:nvPicPr>
          <p:cNvPr id="3" name="Picture 2" descr="Screen Shot 2016-02-27 at 5.18.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6800"/>
            <a:ext cx="9144000" cy="3238500"/>
          </a:xfrm>
          <a:prstGeom prst="rect">
            <a:avLst/>
          </a:prstGeom>
        </p:spPr>
      </p:pic>
    </p:spTree>
    <p:extLst>
      <p:ext uri="{BB962C8B-B14F-4D97-AF65-F5344CB8AC3E}">
        <p14:creationId xmlns:p14="http://schemas.microsoft.com/office/powerpoint/2010/main" val="2186388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28700" y="1828800"/>
            <a:ext cx="7086600" cy="954107"/>
          </a:xfrm>
          <a:prstGeom prst="rect">
            <a:avLst/>
          </a:prstGeom>
          <a:noFill/>
        </p:spPr>
        <p:txBody>
          <a:bodyPr wrap="square" rtlCol="0">
            <a:spAutoFit/>
          </a:bodyPr>
          <a:lstStyle/>
          <a:p>
            <a:pPr algn="ctr"/>
            <a:r>
              <a:rPr lang="en-US" sz="2800" dirty="0"/>
              <a:t>Chapter 3:</a:t>
            </a:r>
          </a:p>
          <a:p>
            <a:pPr algn="ctr"/>
            <a:r>
              <a:rPr lang="en-US" sz="2800" dirty="0"/>
              <a:t>Pairwise Sequence Alignment</a:t>
            </a:r>
          </a:p>
        </p:txBody>
      </p:sp>
      <p:sp>
        <p:nvSpPr>
          <p:cNvPr id="5" name="TextBox 4"/>
          <p:cNvSpPr txBox="1"/>
          <p:nvPr/>
        </p:nvSpPr>
        <p:spPr>
          <a:xfrm>
            <a:off x="1028700" y="4648200"/>
            <a:ext cx="7086600" cy="1938992"/>
          </a:xfrm>
          <a:prstGeom prst="rect">
            <a:avLst/>
          </a:prstGeom>
          <a:noFill/>
        </p:spPr>
        <p:txBody>
          <a:bodyPr wrap="square" rtlCol="0">
            <a:spAutoFit/>
          </a:bodyPr>
          <a:lstStyle/>
          <a:p>
            <a:pPr algn="ctr"/>
            <a:r>
              <a:rPr lang="en-US" sz="2400" dirty="0"/>
              <a:t>Jonathan Pevsner, Ph.D.</a:t>
            </a:r>
          </a:p>
          <a:p>
            <a:pPr algn="ctr"/>
            <a:r>
              <a:rPr lang="en-US" sz="2400" dirty="0"/>
              <a:t>pevsner@kennedykrieger.org</a:t>
            </a:r>
          </a:p>
          <a:p>
            <a:pPr algn="ctr"/>
            <a:r>
              <a:rPr lang="en-US" sz="2400" dirty="0"/>
              <a:t>Bioinformatics and Functional Genomics </a:t>
            </a:r>
          </a:p>
          <a:p>
            <a:pPr algn="ctr"/>
            <a:r>
              <a:rPr lang="en-US" sz="2400" dirty="0"/>
              <a:t>(Wiley-</a:t>
            </a:r>
            <a:r>
              <a:rPr lang="en-US" sz="2400" dirty="0" err="1"/>
              <a:t>Liss</a:t>
            </a:r>
            <a:r>
              <a:rPr lang="en-US" sz="2400" dirty="0"/>
              <a:t>, 3</a:t>
            </a:r>
            <a:r>
              <a:rPr lang="en-US" sz="2400" baseline="30000" dirty="0"/>
              <a:t>rd</a:t>
            </a:r>
            <a:r>
              <a:rPr lang="en-US" sz="2400" dirty="0"/>
              <a:t> edition, 2015)</a:t>
            </a:r>
          </a:p>
          <a:p>
            <a:pPr algn="ctr"/>
            <a:r>
              <a:rPr lang="en-US" sz="2400" dirty="0"/>
              <a:t>You may use this PowerPoint for teaching purposes</a:t>
            </a:r>
          </a:p>
        </p:txBody>
      </p:sp>
      <p:sp>
        <p:nvSpPr>
          <p:cNvPr id="2" name="Rectangle 1">
            <a:extLst>
              <a:ext uri="{FF2B5EF4-FFF2-40B4-BE49-F238E27FC236}">
                <a16:creationId xmlns:a16="http://schemas.microsoft.com/office/drawing/2014/main" id="{8622C685-9FA3-1142-BCA7-F6E6D6A2834C}"/>
              </a:ext>
            </a:extLst>
          </p:cNvPr>
          <p:cNvSpPr/>
          <p:nvPr/>
        </p:nvSpPr>
        <p:spPr>
          <a:xfrm>
            <a:off x="3352800" y="4278868"/>
            <a:ext cx="2194575" cy="369332"/>
          </a:xfrm>
          <a:prstGeom prst="rect">
            <a:avLst/>
          </a:prstGeom>
        </p:spPr>
        <p:txBody>
          <a:bodyPr wrap="none">
            <a:spAutoFit/>
          </a:bodyPr>
          <a:lstStyle/>
          <a:p>
            <a:pPr algn="ctr"/>
            <a:r>
              <a:rPr lang="en-US" dirty="0">
                <a:solidFill>
                  <a:prstClr val="black"/>
                </a:solidFill>
              </a:rPr>
              <a:t>http://</a:t>
            </a:r>
            <a:r>
              <a:rPr lang="en-US" dirty="0" err="1">
                <a:solidFill>
                  <a:prstClr val="black"/>
                </a:solidFill>
              </a:rPr>
              <a:t>bioinfbook.org</a:t>
            </a:r>
            <a:endParaRPr lang="en-US" dirty="0">
              <a:solidFill>
                <a:prstClr val="black"/>
              </a:solidFill>
            </a:endParaRPr>
          </a:p>
        </p:txBody>
      </p:sp>
    </p:spTree>
    <p:extLst>
      <p:ext uri="{BB962C8B-B14F-4D97-AF65-F5344CB8AC3E}">
        <p14:creationId xmlns:p14="http://schemas.microsoft.com/office/powerpoint/2010/main" val="27382858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1219200" y="1430953"/>
            <a:ext cx="7303502" cy="48936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latin typeface="Gill Sans MT"/>
                <a:cs typeface="Gill Sans MT"/>
              </a:rPr>
              <a:t>A substitution matrix contains values proportional </a:t>
            </a:r>
          </a:p>
          <a:p>
            <a:r>
              <a:rPr lang="en-US" dirty="0">
                <a:latin typeface="Gill Sans MT"/>
                <a:cs typeface="Gill Sans MT"/>
              </a:rPr>
              <a:t>to the probability that amino acid </a:t>
            </a:r>
            <a:r>
              <a:rPr lang="en-US" i="1" dirty="0" err="1">
                <a:latin typeface="Gill Sans MT"/>
                <a:cs typeface="Gill Sans MT"/>
              </a:rPr>
              <a:t>i</a:t>
            </a:r>
            <a:r>
              <a:rPr lang="en-US" dirty="0">
                <a:latin typeface="Gill Sans MT"/>
                <a:cs typeface="Gill Sans MT"/>
              </a:rPr>
              <a:t> mutates into </a:t>
            </a:r>
          </a:p>
          <a:p>
            <a:r>
              <a:rPr lang="en-US" dirty="0">
                <a:latin typeface="Gill Sans MT"/>
                <a:cs typeface="Gill Sans MT"/>
              </a:rPr>
              <a:t>amino acid </a:t>
            </a:r>
            <a:r>
              <a:rPr lang="en-US" i="1" dirty="0">
                <a:latin typeface="Gill Sans MT"/>
                <a:cs typeface="Gill Sans MT"/>
              </a:rPr>
              <a:t>j</a:t>
            </a:r>
            <a:r>
              <a:rPr lang="en-US" dirty="0">
                <a:latin typeface="Gill Sans MT"/>
                <a:cs typeface="Gill Sans MT"/>
              </a:rPr>
              <a:t> for all pairs of amino acids. </a:t>
            </a:r>
          </a:p>
          <a:p>
            <a:endParaRPr lang="en-US" dirty="0">
              <a:latin typeface="Gill Sans MT"/>
              <a:cs typeface="Gill Sans MT"/>
            </a:endParaRPr>
          </a:p>
          <a:p>
            <a:r>
              <a:rPr lang="en-US" dirty="0">
                <a:latin typeface="Gill Sans MT"/>
                <a:cs typeface="Gill Sans MT"/>
              </a:rPr>
              <a:t>Substitution matrices are constructed by assembling </a:t>
            </a:r>
          </a:p>
          <a:p>
            <a:r>
              <a:rPr lang="en-US" dirty="0">
                <a:latin typeface="Gill Sans MT"/>
                <a:cs typeface="Gill Sans MT"/>
              </a:rPr>
              <a:t>a large and diverse sample of verified pairwise alignments</a:t>
            </a:r>
          </a:p>
          <a:p>
            <a:r>
              <a:rPr lang="en-US" dirty="0">
                <a:latin typeface="Gill Sans MT"/>
                <a:cs typeface="Gill Sans MT"/>
              </a:rPr>
              <a:t>(or multiple sequence alignments) of amino acids.</a:t>
            </a:r>
          </a:p>
          <a:p>
            <a:r>
              <a:rPr lang="en-US" dirty="0">
                <a:latin typeface="Gill Sans MT"/>
                <a:cs typeface="Gill Sans MT"/>
              </a:rPr>
              <a:t> </a:t>
            </a:r>
          </a:p>
          <a:p>
            <a:r>
              <a:rPr lang="en-US" dirty="0">
                <a:latin typeface="Gill Sans MT"/>
                <a:cs typeface="Gill Sans MT"/>
              </a:rPr>
              <a:t>Substitution matrices should reflect the true probabilities </a:t>
            </a:r>
          </a:p>
          <a:p>
            <a:r>
              <a:rPr lang="en-US" dirty="0">
                <a:latin typeface="Gill Sans MT"/>
                <a:cs typeface="Gill Sans MT"/>
              </a:rPr>
              <a:t>of mutations occurring through a period of evolution. </a:t>
            </a:r>
          </a:p>
          <a:p>
            <a:endParaRPr lang="en-US" dirty="0">
              <a:latin typeface="Gill Sans MT"/>
              <a:cs typeface="Gill Sans MT"/>
            </a:endParaRPr>
          </a:p>
          <a:p>
            <a:r>
              <a:rPr lang="en-US" dirty="0">
                <a:latin typeface="Gill Sans MT"/>
                <a:cs typeface="Gill Sans MT"/>
              </a:rPr>
              <a:t>The two major types of substitution matrices are</a:t>
            </a:r>
          </a:p>
          <a:p>
            <a:r>
              <a:rPr lang="en-US" dirty="0">
                <a:latin typeface="Gill Sans MT"/>
                <a:cs typeface="Gill Sans MT"/>
              </a:rPr>
              <a:t>PAM and BLOSUM.</a:t>
            </a:r>
          </a:p>
        </p:txBody>
      </p:sp>
      <p:sp>
        <p:nvSpPr>
          <p:cNvPr id="66563" name="Text Box 3"/>
          <p:cNvSpPr txBox="1">
            <a:spLocks noChangeArrowheads="1"/>
          </p:cNvSpPr>
          <p:nvPr/>
        </p:nvSpPr>
        <p:spPr bwMode="auto">
          <a:xfrm>
            <a:off x="3429000" y="228600"/>
            <a:ext cx="3377848"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sz="3200" dirty="0">
                <a:latin typeface="Gill Sans MT"/>
                <a:cs typeface="Gill Sans MT"/>
              </a:rPr>
              <a:t>Substitution Matrix</a:t>
            </a:r>
          </a:p>
        </p:txBody>
      </p:sp>
    </p:spTree>
    <p:extLst>
      <p:ext uri="{BB962C8B-B14F-4D97-AF65-F5344CB8AC3E}">
        <p14:creationId xmlns:p14="http://schemas.microsoft.com/office/powerpoint/2010/main" val="1327712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1295400" y="1447800"/>
            <a:ext cx="7543800" cy="52629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solidFill>
                  <a:srgbClr val="000000"/>
                </a:solidFill>
                <a:latin typeface="Gill Sans MT"/>
                <a:cs typeface="Gill Sans MT"/>
              </a:rPr>
              <a:t>PAM matrices are based on global alignments </a:t>
            </a:r>
          </a:p>
          <a:p>
            <a:r>
              <a:rPr lang="en-US" dirty="0">
                <a:solidFill>
                  <a:srgbClr val="000000"/>
                </a:solidFill>
                <a:latin typeface="Gill Sans MT"/>
                <a:cs typeface="Gill Sans MT"/>
              </a:rPr>
              <a:t>of closely related proteins. </a:t>
            </a:r>
          </a:p>
          <a:p>
            <a:endParaRPr lang="en-US" dirty="0">
              <a:solidFill>
                <a:srgbClr val="000000"/>
              </a:solidFill>
              <a:latin typeface="Gill Sans MT"/>
              <a:cs typeface="Gill Sans MT"/>
            </a:endParaRPr>
          </a:p>
          <a:p>
            <a:r>
              <a:rPr lang="en-US" dirty="0">
                <a:solidFill>
                  <a:srgbClr val="000000"/>
                </a:solidFill>
                <a:latin typeface="Gill Sans MT"/>
                <a:cs typeface="Gill Sans MT"/>
              </a:rPr>
              <a:t>The PAM1 is the matrix calculated from comparisons </a:t>
            </a:r>
          </a:p>
          <a:p>
            <a:r>
              <a:rPr lang="en-US" dirty="0">
                <a:solidFill>
                  <a:srgbClr val="000000"/>
                </a:solidFill>
                <a:latin typeface="Gill Sans MT"/>
                <a:cs typeface="Gill Sans MT"/>
              </a:rPr>
              <a:t>of sequences with no more than 1% divergence. At an evolutionary interval of PAM1, one change has occurred over a length of 100 amino acids.</a:t>
            </a:r>
          </a:p>
          <a:p>
            <a:endParaRPr lang="en-US" dirty="0">
              <a:solidFill>
                <a:srgbClr val="000000"/>
              </a:solidFill>
              <a:latin typeface="Gill Sans MT"/>
              <a:cs typeface="Gill Sans MT"/>
            </a:endParaRPr>
          </a:p>
          <a:p>
            <a:r>
              <a:rPr lang="en-US" dirty="0">
                <a:solidFill>
                  <a:srgbClr val="000000"/>
                </a:solidFill>
                <a:latin typeface="Gill Sans MT"/>
                <a:cs typeface="Gill Sans MT"/>
              </a:rPr>
              <a:t>Other PAM matrices are extrapolated from PAM1. For PAM250, 250 changes have occurred for two proteins over a length of 100 amino acids.</a:t>
            </a:r>
          </a:p>
          <a:p>
            <a:endParaRPr lang="en-US" dirty="0">
              <a:solidFill>
                <a:srgbClr val="000000"/>
              </a:solidFill>
              <a:latin typeface="Gill Sans MT"/>
              <a:cs typeface="Gill Sans MT"/>
            </a:endParaRPr>
          </a:p>
          <a:p>
            <a:r>
              <a:rPr lang="en-US" dirty="0">
                <a:solidFill>
                  <a:srgbClr val="000000"/>
                </a:solidFill>
                <a:latin typeface="Gill Sans MT"/>
                <a:cs typeface="Gill Sans MT"/>
              </a:rPr>
              <a:t>All the PAM data come from closely related proteins</a:t>
            </a:r>
          </a:p>
          <a:p>
            <a:r>
              <a:rPr lang="en-US" dirty="0">
                <a:solidFill>
                  <a:srgbClr val="000000"/>
                </a:solidFill>
                <a:latin typeface="Gill Sans MT"/>
                <a:cs typeface="Gill Sans MT"/>
              </a:rPr>
              <a:t>(&gt;85% amino acid identity).</a:t>
            </a:r>
            <a:endParaRPr lang="en-US" sz="3200" dirty="0">
              <a:solidFill>
                <a:srgbClr val="000000"/>
              </a:solidFill>
              <a:latin typeface="Gill Sans MT"/>
              <a:cs typeface="Gill Sans MT"/>
            </a:endParaRPr>
          </a:p>
        </p:txBody>
      </p:sp>
      <p:sp>
        <p:nvSpPr>
          <p:cNvPr id="67587" name="Text Box 3"/>
          <p:cNvSpPr txBox="1">
            <a:spLocks noChangeArrowheads="1"/>
          </p:cNvSpPr>
          <p:nvPr/>
        </p:nvSpPr>
        <p:spPr bwMode="auto">
          <a:xfrm>
            <a:off x="2421963" y="76200"/>
            <a:ext cx="4412787" cy="1077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3200">
                <a:solidFill>
                  <a:srgbClr val="000000"/>
                </a:solidFill>
                <a:latin typeface="Gill Sans MT"/>
                <a:cs typeface="Gill Sans MT"/>
              </a:rPr>
              <a:t>PAM matrices:</a:t>
            </a:r>
          </a:p>
          <a:p>
            <a:pPr algn="ctr"/>
            <a:r>
              <a:rPr lang="en-US" sz="3200">
                <a:solidFill>
                  <a:srgbClr val="000000"/>
                </a:solidFill>
                <a:latin typeface="Gill Sans MT"/>
                <a:cs typeface="Gill Sans MT"/>
              </a:rPr>
              <a:t>Point-accepted mutations</a:t>
            </a:r>
          </a:p>
        </p:txBody>
      </p:sp>
      <p:sp>
        <p:nvSpPr>
          <p:cNvPr id="67588" name="Line 4"/>
          <p:cNvSpPr>
            <a:spLocks noChangeShapeType="1"/>
          </p:cNvSpPr>
          <p:nvPr/>
        </p:nvSpPr>
        <p:spPr bwMode="auto">
          <a:xfrm>
            <a:off x="685800" y="1295400"/>
            <a:ext cx="7467600" cy="0"/>
          </a:xfrm>
          <a:prstGeom prst="line">
            <a:avLst/>
          </a:prstGeom>
          <a:noFill/>
          <a:ln w="19050">
            <a:solidFill>
              <a:schemeClr val="bg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solidFill>
                <a:srgbClr val="000000"/>
              </a:solidFill>
              <a:latin typeface="Gill Sans MT"/>
              <a:cs typeface="Gill Sans MT"/>
            </a:endParaRPr>
          </a:p>
        </p:txBody>
      </p:sp>
    </p:spTree>
    <p:extLst>
      <p:ext uri="{BB962C8B-B14F-4D97-AF65-F5344CB8AC3E}">
        <p14:creationId xmlns:p14="http://schemas.microsoft.com/office/powerpoint/2010/main" val="4072750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3-9</a:t>
            </a:r>
          </a:p>
          <a:p>
            <a:r>
              <a:rPr lang="en-US" dirty="0">
                <a:solidFill>
                  <a:schemeClr val="bg1">
                    <a:lumMod val="50000"/>
                  </a:schemeClr>
                </a:solidFill>
              </a:rPr>
              <a:t>Page 84</a:t>
            </a:r>
          </a:p>
        </p:txBody>
      </p:sp>
      <p:pic>
        <p:nvPicPr>
          <p:cNvPr id="3" name="Picture 2" descr="Screen Shot 2016-02-27 at 5.18.41 PM.png"/>
          <p:cNvPicPr>
            <a:picLocks noChangeAspect="1"/>
          </p:cNvPicPr>
          <p:nvPr/>
        </p:nvPicPr>
        <p:blipFill rotWithShape="1">
          <a:blip r:embed="rId2">
            <a:extLst>
              <a:ext uri="{28A0092B-C50C-407E-A947-70E740481C1C}">
                <a14:useLocalDpi xmlns:a14="http://schemas.microsoft.com/office/drawing/2010/main" val="0"/>
              </a:ext>
            </a:extLst>
          </a:blip>
          <a:srcRect r="51815" b="48133"/>
          <a:stretch/>
        </p:blipFill>
        <p:spPr>
          <a:xfrm>
            <a:off x="-1" y="914400"/>
            <a:ext cx="9194429" cy="3505200"/>
          </a:xfrm>
          <a:prstGeom prst="rect">
            <a:avLst/>
          </a:prstGeom>
        </p:spPr>
      </p:pic>
      <p:sp>
        <p:nvSpPr>
          <p:cNvPr id="6" name="TextBox 5"/>
          <p:cNvSpPr txBox="1"/>
          <p:nvPr/>
        </p:nvSpPr>
        <p:spPr>
          <a:xfrm>
            <a:off x="1043963" y="76200"/>
            <a:ext cx="7947637" cy="954107"/>
          </a:xfrm>
          <a:prstGeom prst="rect">
            <a:avLst/>
          </a:prstGeom>
          <a:noFill/>
        </p:spPr>
        <p:txBody>
          <a:bodyPr wrap="square" rtlCol="0">
            <a:spAutoFit/>
          </a:bodyPr>
          <a:lstStyle/>
          <a:p>
            <a:pPr algn="ctr"/>
            <a:r>
              <a:rPr lang="en-US" sz="2800" dirty="0" err="1"/>
              <a:t>Dayhoff</a:t>
            </a:r>
            <a:r>
              <a:rPr lang="en-US" sz="2800" dirty="0"/>
              <a:t> step 4 (of 7): Mutation probability matrix for the evolutionary distance of 1 PAM</a:t>
            </a:r>
          </a:p>
        </p:txBody>
      </p:sp>
      <p:sp>
        <p:nvSpPr>
          <p:cNvPr id="7" name="TextBox 6"/>
          <p:cNvSpPr txBox="1"/>
          <p:nvPr/>
        </p:nvSpPr>
        <p:spPr>
          <a:xfrm>
            <a:off x="1295400" y="4419600"/>
            <a:ext cx="7467600" cy="1200328"/>
          </a:xfrm>
          <a:prstGeom prst="rect">
            <a:avLst/>
          </a:prstGeom>
          <a:noFill/>
          <a:ln>
            <a:solidFill>
              <a:srgbClr val="000000"/>
            </a:solidFill>
          </a:ln>
        </p:spPr>
        <p:txBody>
          <a:bodyPr wrap="square" rtlCol="0">
            <a:spAutoFit/>
          </a:bodyPr>
          <a:lstStyle/>
          <a:p>
            <a:r>
              <a:rPr lang="en-US" sz="2400" dirty="0"/>
              <a:t>At this evolutionary distance of 1 PAM, 1% of the amino acids have diverged between each pair of sequences. The columns are percentages that sum to 100%.</a:t>
            </a:r>
          </a:p>
        </p:txBody>
      </p:sp>
    </p:spTree>
    <p:extLst>
      <p:ext uri="{BB962C8B-B14F-4D97-AF65-F5344CB8AC3E}">
        <p14:creationId xmlns:p14="http://schemas.microsoft.com/office/powerpoint/2010/main" val="21863883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3-10</a:t>
            </a:r>
          </a:p>
          <a:p>
            <a:r>
              <a:rPr lang="en-US" dirty="0">
                <a:solidFill>
                  <a:schemeClr val="bg1">
                    <a:lumMod val="50000"/>
                  </a:schemeClr>
                </a:solidFill>
              </a:rPr>
              <a:t>Page 85</a:t>
            </a:r>
          </a:p>
        </p:txBody>
      </p:sp>
      <p:sp>
        <p:nvSpPr>
          <p:cNvPr id="10" name="TextBox 9"/>
          <p:cNvSpPr txBox="1"/>
          <p:nvPr/>
        </p:nvSpPr>
        <p:spPr>
          <a:xfrm>
            <a:off x="1219200" y="5181600"/>
            <a:ext cx="7467600" cy="1569660"/>
          </a:xfrm>
          <a:prstGeom prst="rect">
            <a:avLst/>
          </a:prstGeom>
          <a:noFill/>
          <a:ln>
            <a:solidFill>
              <a:srgbClr val="000000"/>
            </a:solidFill>
          </a:ln>
        </p:spPr>
        <p:txBody>
          <a:bodyPr wrap="square" rtlCol="0">
            <a:spAutoFit/>
          </a:bodyPr>
          <a:lstStyle/>
          <a:p>
            <a:r>
              <a:rPr lang="en-US" sz="2400" dirty="0"/>
              <a:t>Consider a multiple alignment of glyceraldehyde 3-phosphate protein sequences. Some substitutions are observed in columns (arrowheads). These give us insight into changes tolerated by natural selection.</a:t>
            </a:r>
          </a:p>
        </p:txBody>
      </p:sp>
      <p:pic>
        <p:nvPicPr>
          <p:cNvPr id="3" name="Picture 2" descr="Screen Shot 2016-02-27 at 5.18.5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1295400"/>
            <a:ext cx="8597900" cy="3644900"/>
          </a:xfrm>
          <a:prstGeom prst="rect">
            <a:avLst/>
          </a:prstGeom>
        </p:spPr>
      </p:pic>
      <p:sp>
        <p:nvSpPr>
          <p:cNvPr id="6" name="TextBox 5"/>
          <p:cNvSpPr txBox="1"/>
          <p:nvPr/>
        </p:nvSpPr>
        <p:spPr>
          <a:xfrm>
            <a:off x="838199" y="76200"/>
            <a:ext cx="8229601" cy="523220"/>
          </a:xfrm>
          <a:prstGeom prst="rect">
            <a:avLst/>
          </a:prstGeom>
          <a:noFill/>
        </p:spPr>
        <p:txBody>
          <a:bodyPr wrap="square" rtlCol="0">
            <a:spAutoFit/>
          </a:bodyPr>
          <a:lstStyle/>
          <a:p>
            <a:pPr algn="ctr"/>
            <a:r>
              <a:rPr lang="en-US" sz="2800" dirty="0" err="1"/>
              <a:t>Dayhoff</a:t>
            </a:r>
            <a:r>
              <a:rPr lang="en-US" sz="2800" dirty="0"/>
              <a:t> step 5 (of 7): PAM250 and other PAM matrices</a:t>
            </a:r>
          </a:p>
        </p:txBody>
      </p:sp>
    </p:spTree>
    <p:extLst>
      <p:ext uri="{BB962C8B-B14F-4D97-AF65-F5344CB8AC3E}">
        <p14:creationId xmlns:p14="http://schemas.microsoft.com/office/powerpoint/2010/main" val="21863883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3-11</a:t>
            </a:r>
          </a:p>
          <a:p>
            <a:r>
              <a:rPr lang="en-US" dirty="0">
                <a:solidFill>
                  <a:schemeClr val="bg1">
                    <a:lumMod val="50000"/>
                  </a:schemeClr>
                </a:solidFill>
              </a:rPr>
              <a:t>Page 86</a:t>
            </a:r>
          </a:p>
        </p:txBody>
      </p:sp>
      <p:sp>
        <p:nvSpPr>
          <p:cNvPr id="10" name="TextBox 9"/>
          <p:cNvSpPr txBox="1"/>
          <p:nvPr/>
        </p:nvSpPr>
        <p:spPr>
          <a:xfrm>
            <a:off x="1143000" y="3352800"/>
            <a:ext cx="7467600" cy="3046988"/>
          </a:xfrm>
          <a:prstGeom prst="rect">
            <a:avLst/>
          </a:prstGeom>
          <a:noFill/>
          <a:ln>
            <a:solidFill>
              <a:srgbClr val="000000"/>
            </a:solidFill>
          </a:ln>
        </p:spPr>
        <p:txBody>
          <a:bodyPr wrap="square" rtlCol="0">
            <a:spAutoFit/>
          </a:bodyPr>
          <a:lstStyle/>
          <a:p>
            <a:r>
              <a:rPr lang="en-US" sz="2400" dirty="0"/>
              <a:t>Now consider the alignment of distantly related kappa caseins. There are few conserved column positions, and many some columns (double arrowheads) have five different residues among the 7 proteins. We want to design a scoring system that is tolerant of distantly related proteins: if the scoring system is too strict then the divergent sequences may be penalized so heavily that authentic homologs are not identified or aligned.</a:t>
            </a:r>
          </a:p>
        </p:txBody>
      </p:sp>
      <p:pic>
        <p:nvPicPr>
          <p:cNvPr id="3" name="Picture 2" descr="Screen Shot 2016-02-27 at 5.27.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09600"/>
            <a:ext cx="8585200" cy="2336800"/>
          </a:xfrm>
          <a:prstGeom prst="rect">
            <a:avLst/>
          </a:prstGeom>
        </p:spPr>
      </p:pic>
      <p:sp>
        <p:nvSpPr>
          <p:cNvPr id="6" name="TextBox 5"/>
          <p:cNvSpPr txBox="1"/>
          <p:nvPr/>
        </p:nvSpPr>
        <p:spPr>
          <a:xfrm>
            <a:off x="838199" y="76200"/>
            <a:ext cx="8229601" cy="523220"/>
          </a:xfrm>
          <a:prstGeom prst="rect">
            <a:avLst/>
          </a:prstGeom>
          <a:noFill/>
        </p:spPr>
        <p:txBody>
          <a:bodyPr wrap="square" rtlCol="0">
            <a:spAutoFit/>
          </a:bodyPr>
          <a:lstStyle/>
          <a:p>
            <a:pPr algn="ctr"/>
            <a:r>
              <a:rPr lang="en-US" sz="2800" dirty="0" err="1"/>
              <a:t>Dayhoff</a:t>
            </a:r>
            <a:r>
              <a:rPr lang="en-US" sz="2800" dirty="0"/>
              <a:t> step 5 (of 7): PAM250 and other PAM matrices</a:t>
            </a:r>
          </a:p>
        </p:txBody>
      </p:sp>
    </p:spTree>
    <p:extLst>
      <p:ext uri="{BB962C8B-B14F-4D97-AF65-F5344CB8AC3E}">
        <p14:creationId xmlns:p14="http://schemas.microsoft.com/office/powerpoint/2010/main" val="21863883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3-12</a:t>
            </a:r>
          </a:p>
          <a:p>
            <a:r>
              <a:rPr lang="en-US" dirty="0">
                <a:solidFill>
                  <a:schemeClr val="bg1">
                    <a:lumMod val="50000"/>
                  </a:schemeClr>
                </a:solidFill>
              </a:rPr>
              <a:t>Page 86</a:t>
            </a:r>
          </a:p>
        </p:txBody>
      </p:sp>
      <p:sp>
        <p:nvSpPr>
          <p:cNvPr id="10" name="TextBox 9"/>
          <p:cNvSpPr txBox="1"/>
          <p:nvPr/>
        </p:nvSpPr>
        <p:spPr>
          <a:xfrm>
            <a:off x="1295400" y="5486400"/>
            <a:ext cx="7696200" cy="1286506"/>
          </a:xfrm>
          <a:prstGeom prst="rect">
            <a:avLst/>
          </a:prstGeom>
          <a:noFill/>
          <a:ln>
            <a:solidFill>
              <a:srgbClr val="000000"/>
            </a:solidFill>
          </a:ln>
        </p:spPr>
        <p:txBody>
          <a:bodyPr wrap="square" rtlCol="0">
            <a:spAutoFit/>
          </a:bodyPr>
          <a:lstStyle/>
          <a:p>
            <a:pPr>
              <a:lnSpc>
                <a:spcPct val="80000"/>
              </a:lnSpc>
            </a:pPr>
            <a:r>
              <a:rPr lang="en-US" sz="2400" dirty="0"/>
              <a:t>At the extreme of perfectly conserved proteins (PAM0) there are no amino acid replacements. At the extreme of completely diverged proteins (PAM∞) the matrix converges on the background frequencies of the amino acids.</a:t>
            </a:r>
          </a:p>
        </p:txBody>
      </p:sp>
      <p:pic>
        <p:nvPicPr>
          <p:cNvPr id="3" name="Picture 2" descr="Screen Shot 2016-02-27 at 5.28.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533400"/>
            <a:ext cx="8585200" cy="4991100"/>
          </a:xfrm>
          <a:prstGeom prst="rect">
            <a:avLst/>
          </a:prstGeom>
        </p:spPr>
      </p:pic>
      <p:sp>
        <p:nvSpPr>
          <p:cNvPr id="7" name="TextBox 6"/>
          <p:cNvSpPr txBox="1"/>
          <p:nvPr/>
        </p:nvSpPr>
        <p:spPr>
          <a:xfrm>
            <a:off x="838199" y="76200"/>
            <a:ext cx="8229601" cy="523220"/>
          </a:xfrm>
          <a:prstGeom prst="rect">
            <a:avLst/>
          </a:prstGeom>
          <a:noFill/>
        </p:spPr>
        <p:txBody>
          <a:bodyPr wrap="square" rtlCol="0">
            <a:spAutoFit/>
          </a:bodyPr>
          <a:lstStyle/>
          <a:p>
            <a:pPr algn="ctr"/>
            <a:r>
              <a:rPr lang="en-US" sz="2800" dirty="0" err="1"/>
              <a:t>Dayhoff</a:t>
            </a:r>
            <a:r>
              <a:rPr lang="en-US" sz="2800" dirty="0"/>
              <a:t> step 5 (of 7): PAM250 and other PAM matrices</a:t>
            </a:r>
          </a:p>
        </p:txBody>
      </p:sp>
    </p:spTree>
    <p:extLst>
      <p:ext uri="{BB962C8B-B14F-4D97-AF65-F5344CB8AC3E}">
        <p14:creationId xmlns:p14="http://schemas.microsoft.com/office/powerpoint/2010/main" val="26260894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a:t>PAM250 matrix: for proteins that share ~20% identity </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3-13</a:t>
            </a:r>
          </a:p>
          <a:p>
            <a:r>
              <a:rPr lang="en-US" dirty="0">
                <a:solidFill>
                  <a:schemeClr val="bg1">
                    <a:lumMod val="50000"/>
                  </a:schemeClr>
                </a:solidFill>
              </a:rPr>
              <a:t>Page 88</a:t>
            </a:r>
          </a:p>
        </p:txBody>
      </p:sp>
      <p:sp>
        <p:nvSpPr>
          <p:cNvPr id="10" name="TextBox 9"/>
          <p:cNvSpPr txBox="1"/>
          <p:nvPr/>
        </p:nvSpPr>
        <p:spPr>
          <a:xfrm>
            <a:off x="1295400" y="5950803"/>
            <a:ext cx="7467600" cy="830997"/>
          </a:xfrm>
          <a:prstGeom prst="rect">
            <a:avLst/>
          </a:prstGeom>
          <a:noFill/>
          <a:ln>
            <a:solidFill>
              <a:srgbClr val="000000"/>
            </a:solidFill>
          </a:ln>
        </p:spPr>
        <p:txBody>
          <a:bodyPr wrap="square" rtlCol="0">
            <a:spAutoFit/>
          </a:bodyPr>
          <a:lstStyle/>
          <a:p>
            <a:r>
              <a:rPr lang="en-US" sz="2400" dirty="0"/>
              <a:t>Compare this to a PAM1 matrix, and note the diagonal still has high scores but much information content is lost.</a:t>
            </a:r>
          </a:p>
        </p:txBody>
      </p:sp>
      <p:pic>
        <p:nvPicPr>
          <p:cNvPr id="3" name="Picture 2" descr="Screen Shot 2016-02-27 at 5.28.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584628"/>
            <a:ext cx="7759699" cy="5358971"/>
          </a:xfrm>
          <a:prstGeom prst="rect">
            <a:avLst/>
          </a:prstGeom>
        </p:spPr>
      </p:pic>
    </p:spTree>
    <p:extLst>
      <p:ext uri="{BB962C8B-B14F-4D97-AF65-F5344CB8AC3E}">
        <p14:creationId xmlns:p14="http://schemas.microsoft.com/office/powerpoint/2010/main" val="26260894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Eq. 3-3</a:t>
            </a:r>
          </a:p>
          <a:p>
            <a:r>
              <a:rPr lang="en-US" dirty="0">
                <a:solidFill>
                  <a:schemeClr val="bg1">
                    <a:lumMod val="50000"/>
                  </a:schemeClr>
                </a:solidFill>
              </a:rPr>
              <a:t>Page 88</a:t>
            </a:r>
          </a:p>
        </p:txBody>
      </p:sp>
      <p:sp>
        <p:nvSpPr>
          <p:cNvPr id="10" name="TextBox 9"/>
          <p:cNvSpPr txBox="1"/>
          <p:nvPr/>
        </p:nvSpPr>
        <p:spPr>
          <a:xfrm>
            <a:off x="1219200" y="3048000"/>
            <a:ext cx="7467600" cy="3785652"/>
          </a:xfrm>
          <a:prstGeom prst="rect">
            <a:avLst/>
          </a:prstGeom>
          <a:noFill/>
          <a:ln>
            <a:solidFill>
              <a:srgbClr val="000000"/>
            </a:solidFill>
          </a:ln>
        </p:spPr>
        <p:txBody>
          <a:bodyPr wrap="square" rtlCol="0">
            <a:spAutoFit/>
          </a:bodyPr>
          <a:lstStyle/>
          <a:p>
            <a:r>
              <a:rPr lang="en-US" sz="2400" dirty="0"/>
              <a:t>A relatedness odds matrix reports the probability that amino acid </a:t>
            </a:r>
            <a:r>
              <a:rPr lang="en-US" sz="2400" i="1" dirty="0"/>
              <a:t>j</a:t>
            </a:r>
            <a:r>
              <a:rPr lang="en-US" sz="2400" dirty="0"/>
              <a:t> will change to </a:t>
            </a:r>
            <a:r>
              <a:rPr lang="en-US" sz="2400" i="1" dirty="0" err="1"/>
              <a:t>i</a:t>
            </a:r>
            <a:r>
              <a:rPr lang="en-US" sz="2400" dirty="0"/>
              <a:t> in a homologous sequence.</a:t>
            </a:r>
          </a:p>
          <a:p>
            <a:endParaRPr lang="en-US" sz="2400" dirty="0"/>
          </a:p>
          <a:p>
            <a:r>
              <a:rPr lang="en-US" sz="2400" dirty="0"/>
              <a:t>The numerator models the observed change.  The denominator </a:t>
            </a:r>
            <a:r>
              <a:rPr lang="en-US" sz="2400" i="1" dirty="0"/>
              <a:t>fi</a:t>
            </a:r>
            <a:r>
              <a:rPr lang="en-US" sz="2400" dirty="0"/>
              <a:t> is the probability of amino acid residue </a:t>
            </a:r>
            <a:r>
              <a:rPr lang="en-US" sz="2400" i="1" dirty="0" err="1"/>
              <a:t>i</a:t>
            </a:r>
            <a:r>
              <a:rPr lang="en-US" sz="2400" dirty="0"/>
              <a:t> occurring in the second sequence by chance.</a:t>
            </a:r>
          </a:p>
          <a:p>
            <a:endParaRPr lang="en-US" sz="2400" dirty="0"/>
          </a:p>
          <a:p>
            <a:r>
              <a:rPr lang="en-US" sz="2400" dirty="0"/>
              <a:t>A positive value indicates a replacement happens more often than expected by chance. A negative value indicates the replacement is not favored.</a:t>
            </a:r>
          </a:p>
        </p:txBody>
      </p:sp>
      <p:sp>
        <p:nvSpPr>
          <p:cNvPr id="6" name="TextBox 5"/>
          <p:cNvSpPr txBox="1"/>
          <p:nvPr/>
        </p:nvSpPr>
        <p:spPr>
          <a:xfrm>
            <a:off x="838199" y="76200"/>
            <a:ext cx="8229601" cy="954107"/>
          </a:xfrm>
          <a:prstGeom prst="rect">
            <a:avLst/>
          </a:prstGeom>
          <a:noFill/>
        </p:spPr>
        <p:txBody>
          <a:bodyPr wrap="square" rtlCol="0">
            <a:spAutoFit/>
          </a:bodyPr>
          <a:lstStyle/>
          <a:p>
            <a:pPr algn="ctr"/>
            <a:r>
              <a:rPr lang="en-US" sz="2800" dirty="0" err="1"/>
              <a:t>Dayhoff</a:t>
            </a:r>
            <a:r>
              <a:rPr lang="en-US" sz="2800" dirty="0"/>
              <a:t> step 6 (of 7): from a mutation probability matrix to a relatedness odds matrix</a:t>
            </a:r>
          </a:p>
        </p:txBody>
      </p:sp>
      <p:pic>
        <p:nvPicPr>
          <p:cNvPr id="2" name="Picture 1" descr="Screen Shot 2017-01-21 at 6.02.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371600"/>
            <a:ext cx="1752600" cy="1333500"/>
          </a:xfrm>
          <a:prstGeom prst="rect">
            <a:avLst/>
          </a:prstGeom>
        </p:spPr>
      </p:pic>
    </p:spTree>
    <p:extLst>
      <p:ext uri="{BB962C8B-B14F-4D97-AF65-F5344CB8AC3E}">
        <p14:creationId xmlns:p14="http://schemas.microsoft.com/office/powerpoint/2010/main" val="42351573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814029" y="228600"/>
            <a:ext cx="6429965"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Why do we go from a mutation probability</a:t>
            </a:r>
          </a:p>
          <a:p>
            <a:pPr algn="ctr"/>
            <a:r>
              <a:rPr lang="en-US" sz="2800" dirty="0">
                <a:solidFill>
                  <a:srgbClr val="000000"/>
                </a:solidFill>
                <a:latin typeface="Gill Sans MT"/>
                <a:cs typeface="Gill Sans MT"/>
              </a:rPr>
              <a:t>matrix to a log odds matrix?</a:t>
            </a:r>
          </a:p>
        </p:txBody>
      </p:sp>
      <p:sp>
        <p:nvSpPr>
          <p:cNvPr id="73731" name="Text Box 3"/>
          <p:cNvSpPr txBox="1">
            <a:spLocks noChangeArrowheads="1"/>
          </p:cNvSpPr>
          <p:nvPr/>
        </p:nvSpPr>
        <p:spPr bwMode="auto">
          <a:xfrm>
            <a:off x="1066800" y="2286000"/>
            <a:ext cx="7468711" cy="2677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buFontTx/>
              <a:buChar char="•"/>
            </a:pPr>
            <a:r>
              <a:rPr lang="en-US" dirty="0">
                <a:solidFill>
                  <a:srgbClr val="000000"/>
                </a:solidFill>
                <a:latin typeface="Gill Sans MT"/>
                <a:cs typeface="Gill Sans MT"/>
              </a:rPr>
              <a:t> We want a scoring matrix so that when we do a pairwise</a:t>
            </a:r>
          </a:p>
          <a:p>
            <a:r>
              <a:rPr lang="en-US" dirty="0">
                <a:solidFill>
                  <a:srgbClr val="000000"/>
                </a:solidFill>
                <a:latin typeface="Gill Sans MT"/>
                <a:cs typeface="Gill Sans MT"/>
              </a:rPr>
              <a:t>  alignment (or a BLAST search) we know what score to</a:t>
            </a:r>
          </a:p>
          <a:p>
            <a:r>
              <a:rPr lang="en-US" dirty="0">
                <a:solidFill>
                  <a:srgbClr val="000000"/>
                </a:solidFill>
                <a:latin typeface="Gill Sans MT"/>
                <a:cs typeface="Gill Sans MT"/>
              </a:rPr>
              <a:t>  assign to two aligned amino acid residues.</a:t>
            </a:r>
          </a:p>
          <a:p>
            <a:endParaRPr lang="en-US" dirty="0">
              <a:solidFill>
                <a:srgbClr val="000000"/>
              </a:solidFill>
              <a:latin typeface="Gill Sans MT"/>
              <a:cs typeface="Gill Sans MT"/>
            </a:endParaRPr>
          </a:p>
          <a:p>
            <a:pPr>
              <a:buFontTx/>
              <a:buChar char="•"/>
            </a:pPr>
            <a:r>
              <a:rPr lang="en-US" dirty="0">
                <a:solidFill>
                  <a:srgbClr val="000000"/>
                </a:solidFill>
                <a:latin typeface="Gill Sans MT"/>
                <a:cs typeface="Gill Sans MT"/>
              </a:rPr>
              <a:t> Logarithms are easier to use for a scoring system.  They </a:t>
            </a:r>
          </a:p>
          <a:p>
            <a:r>
              <a:rPr lang="en-US" dirty="0">
                <a:solidFill>
                  <a:srgbClr val="000000"/>
                </a:solidFill>
                <a:latin typeface="Gill Sans MT"/>
                <a:cs typeface="Gill Sans MT"/>
              </a:rPr>
              <a:t>  allow us to sum the scores of aligned residues (rather </a:t>
            </a:r>
          </a:p>
          <a:p>
            <a:r>
              <a:rPr lang="en-US" dirty="0">
                <a:solidFill>
                  <a:srgbClr val="000000"/>
                </a:solidFill>
                <a:latin typeface="Gill Sans MT"/>
                <a:cs typeface="Gill Sans MT"/>
              </a:rPr>
              <a:t>  than having to multiply them).</a:t>
            </a:r>
          </a:p>
        </p:txBody>
      </p:sp>
    </p:spTree>
    <p:extLst>
      <p:ext uri="{BB962C8B-B14F-4D97-AF65-F5344CB8AC3E}">
        <p14:creationId xmlns:p14="http://schemas.microsoft.com/office/powerpoint/2010/main" val="4076563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1082085" y="455613"/>
            <a:ext cx="7332256" cy="1077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3200">
                <a:solidFill>
                  <a:srgbClr val="000000"/>
                </a:solidFill>
                <a:latin typeface="Gill Sans MT"/>
                <a:cs typeface="Gill Sans MT"/>
              </a:rPr>
              <a:t>How do we go from a mutation probability</a:t>
            </a:r>
          </a:p>
          <a:p>
            <a:pPr algn="ctr"/>
            <a:r>
              <a:rPr lang="en-US" sz="3200">
                <a:solidFill>
                  <a:srgbClr val="000000"/>
                </a:solidFill>
                <a:latin typeface="Gill Sans MT"/>
                <a:cs typeface="Gill Sans MT"/>
              </a:rPr>
              <a:t>matrix to a log odds matrix?</a:t>
            </a:r>
          </a:p>
        </p:txBody>
      </p:sp>
      <p:sp>
        <p:nvSpPr>
          <p:cNvPr id="74755" name="Text Box 3"/>
          <p:cNvSpPr txBox="1">
            <a:spLocks noChangeArrowheads="1"/>
          </p:cNvSpPr>
          <p:nvPr/>
        </p:nvSpPr>
        <p:spPr bwMode="auto">
          <a:xfrm>
            <a:off x="1308601" y="2133600"/>
            <a:ext cx="7301999" cy="4524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buFontTx/>
              <a:buChar char="•"/>
            </a:pPr>
            <a:r>
              <a:rPr lang="en-US" dirty="0">
                <a:solidFill>
                  <a:srgbClr val="000000"/>
                </a:solidFill>
                <a:latin typeface="Gill Sans MT"/>
                <a:cs typeface="Gill Sans MT"/>
              </a:rPr>
              <a:t> The cells in a log odds matrix consist of an “odds ratio”:</a:t>
            </a:r>
          </a:p>
          <a:p>
            <a:pPr>
              <a:buFontTx/>
              <a:buChar char="•"/>
            </a:pPr>
            <a:endParaRPr lang="en-US" dirty="0">
              <a:solidFill>
                <a:srgbClr val="000000"/>
              </a:solidFill>
              <a:latin typeface="Gill Sans MT"/>
              <a:cs typeface="Gill Sans MT"/>
            </a:endParaRPr>
          </a:p>
          <a:p>
            <a:r>
              <a:rPr lang="en-US" dirty="0">
                <a:solidFill>
                  <a:srgbClr val="000000"/>
                </a:solidFill>
                <a:latin typeface="Gill Sans MT"/>
                <a:cs typeface="Gill Sans MT"/>
              </a:rPr>
              <a:t>	</a:t>
            </a:r>
            <a:r>
              <a:rPr lang="en-US" u="sng" dirty="0">
                <a:solidFill>
                  <a:srgbClr val="000000"/>
                </a:solidFill>
                <a:latin typeface="Gill Sans MT"/>
                <a:cs typeface="Gill Sans MT"/>
              </a:rPr>
              <a:t>the probability that an alignment is authentic</a:t>
            </a:r>
          </a:p>
          <a:p>
            <a:r>
              <a:rPr lang="en-US" dirty="0">
                <a:solidFill>
                  <a:srgbClr val="000000"/>
                </a:solidFill>
                <a:latin typeface="Gill Sans MT"/>
                <a:cs typeface="Gill Sans MT"/>
              </a:rPr>
              <a:t>	the probability that the alignment was random</a:t>
            </a:r>
          </a:p>
          <a:p>
            <a:endParaRPr lang="en-US" dirty="0">
              <a:solidFill>
                <a:srgbClr val="000000"/>
              </a:solidFill>
              <a:latin typeface="Gill Sans MT"/>
              <a:cs typeface="Gill Sans MT"/>
            </a:endParaRPr>
          </a:p>
          <a:p>
            <a:r>
              <a:rPr lang="en-US" dirty="0">
                <a:solidFill>
                  <a:srgbClr val="000000"/>
                </a:solidFill>
                <a:latin typeface="Gill Sans MT"/>
                <a:cs typeface="Gill Sans MT"/>
              </a:rPr>
              <a:t>The score S for an alignment of residues </a:t>
            </a:r>
            <a:r>
              <a:rPr lang="en-US" dirty="0" err="1">
                <a:solidFill>
                  <a:srgbClr val="000000"/>
                </a:solidFill>
                <a:latin typeface="Gill Sans MT"/>
                <a:cs typeface="Gill Sans MT"/>
              </a:rPr>
              <a:t>a,b</a:t>
            </a:r>
            <a:r>
              <a:rPr lang="en-US" dirty="0">
                <a:solidFill>
                  <a:srgbClr val="000000"/>
                </a:solidFill>
                <a:latin typeface="Gill Sans MT"/>
                <a:cs typeface="Gill Sans MT"/>
              </a:rPr>
              <a:t> is given by:</a:t>
            </a:r>
          </a:p>
          <a:p>
            <a:endParaRPr lang="en-US" dirty="0">
              <a:solidFill>
                <a:srgbClr val="000000"/>
              </a:solidFill>
              <a:latin typeface="Gill Sans MT"/>
              <a:cs typeface="Gill Sans MT"/>
            </a:endParaRPr>
          </a:p>
          <a:p>
            <a:r>
              <a:rPr lang="en-US" dirty="0">
                <a:solidFill>
                  <a:srgbClr val="000000"/>
                </a:solidFill>
                <a:latin typeface="Gill Sans MT"/>
                <a:cs typeface="Gill Sans MT"/>
              </a:rPr>
              <a:t>S(</a:t>
            </a:r>
            <a:r>
              <a:rPr lang="en-US" dirty="0" err="1">
                <a:solidFill>
                  <a:srgbClr val="000000"/>
                </a:solidFill>
                <a:latin typeface="Gill Sans MT"/>
                <a:cs typeface="Gill Sans MT"/>
              </a:rPr>
              <a:t>a,b</a:t>
            </a:r>
            <a:r>
              <a:rPr lang="en-US" dirty="0">
                <a:solidFill>
                  <a:srgbClr val="000000"/>
                </a:solidFill>
                <a:latin typeface="Gill Sans MT"/>
                <a:cs typeface="Gill Sans MT"/>
              </a:rPr>
              <a:t>) = 10 log</a:t>
            </a:r>
            <a:r>
              <a:rPr lang="en-US" baseline="-25000" dirty="0">
                <a:solidFill>
                  <a:srgbClr val="000000"/>
                </a:solidFill>
                <a:latin typeface="Gill Sans MT"/>
                <a:cs typeface="Gill Sans MT"/>
              </a:rPr>
              <a:t>10</a:t>
            </a:r>
            <a:r>
              <a:rPr lang="en-US" dirty="0">
                <a:solidFill>
                  <a:srgbClr val="000000"/>
                </a:solidFill>
                <a:latin typeface="Gill Sans MT"/>
                <a:cs typeface="Gill Sans MT"/>
              </a:rPr>
              <a:t> (</a:t>
            </a:r>
            <a:r>
              <a:rPr lang="en-US" dirty="0" err="1">
                <a:solidFill>
                  <a:srgbClr val="000000"/>
                </a:solidFill>
                <a:latin typeface="Gill Sans MT"/>
                <a:cs typeface="Gill Sans MT"/>
              </a:rPr>
              <a:t>M</a:t>
            </a:r>
            <a:r>
              <a:rPr lang="en-US" baseline="-25000" dirty="0" err="1">
                <a:solidFill>
                  <a:srgbClr val="000000"/>
                </a:solidFill>
                <a:latin typeface="Gill Sans MT"/>
                <a:cs typeface="Gill Sans MT"/>
              </a:rPr>
              <a:t>ab</a:t>
            </a:r>
            <a:r>
              <a:rPr lang="en-US" dirty="0">
                <a:solidFill>
                  <a:srgbClr val="000000"/>
                </a:solidFill>
                <a:latin typeface="Gill Sans MT"/>
                <a:cs typeface="Gill Sans MT"/>
              </a:rPr>
              <a:t>/</a:t>
            </a:r>
            <a:r>
              <a:rPr lang="en-US" dirty="0" err="1">
                <a:solidFill>
                  <a:srgbClr val="000000"/>
                </a:solidFill>
                <a:latin typeface="Gill Sans MT"/>
                <a:cs typeface="Gill Sans MT"/>
              </a:rPr>
              <a:t>p</a:t>
            </a:r>
            <a:r>
              <a:rPr lang="en-US" baseline="-25000" dirty="0" err="1">
                <a:solidFill>
                  <a:srgbClr val="000000"/>
                </a:solidFill>
                <a:latin typeface="Gill Sans MT"/>
                <a:cs typeface="Gill Sans MT"/>
              </a:rPr>
              <a:t>b</a:t>
            </a:r>
            <a:r>
              <a:rPr lang="en-US" dirty="0">
                <a:solidFill>
                  <a:srgbClr val="000000"/>
                </a:solidFill>
                <a:latin typeface="Gill Sans MT"/>
                <a:cs typeface="Gill Sans MT"/>
              </a:rPr>
              <a:t>)</a:t>
            </a:r>
          </a:p>
          <a:p>
            <a:endParaRPr lang="en-US" dirty="0">
              <a:solidFill>
                <a:srgbClr val="000000"/>
              </a:solidFill>
              <a:latin typeface="Gill Sans MT"/>
              <a:cs typeface="Gill Sans MT"/>
            </a:endParaRPr>
          </a:p>
          <a:p>
            <a:r>
              <a:rPr lang="en-US" dirty="0">
                <a:solidFill>
                  <a:srgbClr val="000000"/>
                </a:solidFill>
                <a:latin typeface="Gill Sans MT"/>
                <a:cs typeface="Gill Sans MT"/>
              </a:rPr>
              <a:t>As an example, for tryptophan,</a:t>
            </a:r>
          </a:p>
          <a:p>
            <a:endParaRPr lang="en-US" dirty="0">
              <a:solidFill>
                <a:srgbClr val="000000"/>
              </a:solidFill>
              <a:latin typeface="Gill Sans MT"/>
              <a:cs typeface="Gill Sans MT"/>
            </a:endParaRPr>
          </a:p>
          <a:p>
            <a:r>
              <a:rPr lang="en-US" dirty="0">
                <a:solidFill>
                  <a:srgbClr val="000000"/>
                </a:solidFill>
                <a:latin typeface="Gill Sans MT"/>
                <a:cs typeface="Gill Sans MT"/>
              </a:rPr>
              <a:t>S(</a:t>
            </a:r>
            <a:r>
              <a:rPr lang="en-US" dirty="0" err="1">
                <a:solidFill>
                  <a:srgbClr val="000000"/>
                </a:solidFill>
                <a:latin typeface="Gill Sans MT"/>
                <a:cs typeface="Gill Sans MT"/>
              </a:rPr>
              <a:t>trp,trp</a:t>
            </a:r>
            <a:r>
              <a:rPr lang="en-US" dirty="0">
                <a:solidFill>
                  <a:srgbClr val="000000"/>
                </a:solidFill>
                <a:latin typeface="Gill Sans MT"/>
                <a:cs typeface="Gill Sans MT"/>
              </a:rPr>
              <a:t>) = 10 log</a:t>
            </a:r>
            <a:r>
              <a:rPr lang="en-US" baseline="-25000" dirty="0">
                <a:solidFill>
                  <a:srgbClr val="000000"/>
                </a:solidFill>
                <a:latin typeface="Gill Sans MT"/>
                <a:cs typeface="Gill Sans MT"/>
              </a:rPr>
              <a:t>10</a:t>
            </a:r>
            <a:r>
              <a:rPr lang="en-US" dirty="0">
                <a:solidFill>
                  <a:srgbClr val="000000"/>
                </a:solidFill>
                <a:latin typeface="Gill Sans MT"/>
                <a:cs typeface="Gill Sans MT"/>
              </a:rPr>
              <a:t> (0.55/0.010) = 17.4</a:t>
            </a:r>
          </a:p>
        </p:txBody>
      </p:sp>
      <p:sp>
        <p:nvSpPr>
          <p:cNvPr id="74756" name="Line 4"/>
          <p:cNvSpPr>
            <a:spLocks noChangeShapeType="1"/>
          </p:cNvSpPr>
          <p:nvPr/>
        </p:nvSpPr>
        <p:spPr bwMode="auto">
          <a:xfrm>
            <a:off x="685800" y="1600200"/>
            <a:ext cx="7467600" cy="0"/>
          </a:xfrm>
          <a:prstGeom prst="line">
            <a:avLst/>
          </a:prstGeom>
          <a:noFill/>
          <a:ln w="19050">
            <a:solidFill>
              <a:schemeClr val="bg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solidFill>
                <a:srgbClr val="000000"/>
              </a:solidFill>
              <a:latin typeface="Gill Sans MT"/>
              <a:cs typeface="Gill Sans MT"/>
            </a:endParaRPr>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l="4408" t="34109" r="66344" b="55556"/>
          <a:stretch>
            <a:fillRect/>
          </a:stretch>
        </p:blipFill>
        <p:spPr bwMode="auto">
          <a:xfrm>
            <a:off x="6019800" y="4876800"/>
            <a:ext cx="2742793" cy="806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2395990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6172200"/>
            <a:ext cx="1028196" cy="646331"/>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Page 69</a:t>
            </a:r>
          </a:p>
        </p:txBody>
      </p:sp>
      <p:sp>
        <p:nvSpPr>
          <p:cNvPr id="6" name="Line 1028"/>
          <p:cNvSpPr>
            <a:spLocks noChangeShapeType="1"/>
          </p:cNvSpPr>
          <p:nvPr/>
        </p:nvSpPr>
        <p:spPr bwMode="auto">
          <a:xfrm>
            <a:off x="1295400" y="1066800"/>
            <a:ext cx="7620000" cy="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7" name="Text Box 1026"/>
          <p:cNvSpPr txBox="1">
            <a:spLocks noChangeArrowheads="1"/>
          </p:cNvSpPr>
          <p:nvPr/>
        </p:nvSpPr>
        <p:spPr bwMode="auto">
          <a:xfrm>
            <a:off x="1371600" y="1676400"/>
            <a:ext cx="7315200" cy="3416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solidFill>
                  <a:srgbClr val="FF0000"/>
                </a:solidFill>
                <a:latin typeface="Gill Sans MT"/>
                <a:cs typeface="Gill Sans MT"/>
              </a:rPr>
              <a:t>• It is used to decide if two proteins (or genes) are related structurally or functionally</a:t>
            </a:r>
          </a:p>
          <a:p>
            <a:endParaRPr lang="en-US" dirty="0">
              <a:latin typeface="Gill Sans MT"/>
              <a:cs typeface="Gill Sans MT"/>
            </a:endParaRPr>
          </a:p>
          <a:p>
            <a:r>
              <a:rPr lang="en-US" dirty="0">
                <a:latin typeface="Gill Sans MT"/>
                <a:cs typeface="Gill Sans MT"/>
              </a:rPr>
              <a:t>• It is used to identify domains or motifs that are shared between proteins</a:t>
            </a:r>
          </a:p>
          <a:p>
            <a:endParaRPr lang="en-US" dirty="0">
              <a:latin typeface="Gill Sans MT"/>
              <a:cs typeface="Gill Sans MT"/>
            </a:endParaRPr>
          </a:p>
          <a:p>
            <a:pPr>
              <a:buFontTx/>
              <a:buChar char="•"/>
            </a:pPr>
            <a:r>
              <a:rPr lang="en-US" dirty="0">
                <a:latin typeface="Gill Sans MT"/>
                <a:cs typeface="Gill Sans MT"/>
              </a:rPr>
              <a:t> It is the basis of BLAST searching</a:t>
            </a:r>
          </a:p>
          <a:p>
            <a:endParaRPr lang="en-US" dirty="0">
              <a:latin typeface="Gill Sans MT"/>
              <a:cs typeface="Gill Sans MT"/>
            </a:endParaRPr>
          </a:p>
          <a:p>
            <a:r>
              <a:rPr lang="en-US" dirty="0">
                <a:latin typeface="Gill Sans MT"/>
                <a:cs typeface="Gill Sans MT"/>
              </a:rPr>
              <a:t>• It is used in the analysis of genomes</a:t>
            </a:r>
          </a:p>
        </p:txBody>
      </p:sp>
      <p:sp>
        <p:nvSpPr>
          <p:cNvPr id="8" name="Text Box 1027"/>
          <p:cNvSpPr txBox="1">
            <a:spLocks noChangeArrowheads="1"/>
          </p:cNvSpPr>
          <p:nvPr/>
        </p:nvSpPr>
        <p:spPr bwMode="auto">
          <a:xfrm>
            <a:off x="1676400" y="76200"/>
            <a:ext cx="6049928"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sz="2800" dirty="0">
                <a:latin typeface="Gill Sans MT"/>
                <a:cs typeface="Gill Sans MT"/>
              </a:rPr>
              <a:t>Pairwise sequence alignment is the most </a:t>
            </a:r>
          </a:p>
          <a:p>
            <a:r>
              <a:rPr lang="en-US" sz="2800" dirty="0">
                <a:latin typeface="Gill Sans MT"/>
                <a:cs typeface="Gill Sans MT"/>
              </a:rPr>
              <a:t>fundamental operation of bioinformatics</a:t>
            </a:r>
          </a:p>
        </p:txBody>
      </p:sp>
    </p:spTree>
    <p:extLst>
      <p:ext uri="{BB962C8B-B14F-4D97-AF65-F5344CB8AC3E}">
        <p14:creationId xmlns:p14="http://schemas.microsoft.com/office/powerpoint/2010/main" val="27256315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1066800" y="455613"/>
            <a:ext cx="7772400"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What do the numbers mean</a:t>
            </a:r>
          </a:p>
          <a:p>
            <a:pPr algn="ctr"/>
            <a:r>
              <a:rPr lang="en-US" sz="2800" dirty="0">
                <a:solidFill>
                  <a:srgbClr val="000000"/>
                </a:solidFill>
                <a:latin typeface="Gill Sans MT"/>
                <a:cs typeface="Gill Sans MT"/>
              </a:rPr>
              <a:t>in a log odds matrix?</a:t>
            </a:r>
          </a:p>
        </p:txBody>
      </p:sp>
      <p:sp>
        <p:nvSpPr>
          <p:cNvPr id="75779" name="Text Box 3"/>
          <p:cNvSpPr txBox="1">
            <a:spLocks noChangeArrowheads="1"/>
          </p:cNvSpPr>
          <p:nvPr/>
        </p:nvSpPr>
        <p:spPr bwMode="auto">
          <a:xfrm>
            <a:off x="1406900" y="2157948"/>
            <a:ext cx="7356100" cy="3785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endParaRPr lang="en-US" dirty="0">
              <a:solidFill>
                <a:srgbClr val="000000"/>
              </a:solidFill>
              <a:latin typeface="Gill Sans MT"/>
              <a:cs typeface="Gill Sans MT"/>
            </a:endParaRPr>
          </a:p>
          <a:p>
            <a:r>
              <a:rPr lang="en-US" dirty="0">
                <a:solidFill>
                  <a:srgbClr val="000000"/>
                </a:solidFill>
                <a:latin typeface="Gill Sans MT"/>
                <a:cs typeface="Gill Sans MT"/>
              </a:rPr>
              <a:t>A score of +2 indicates that the amino acid replacement</a:t>
            </a:r>
          </a:p>
          <a:p>
            <a:r>
              <a:rPr lang="en-US" dirty="0">
                <a:solidFill>
                  <a:srgbClr val="000000"/>
                </a:solidFill>
                <a:latin typeface="Gill Sans MT"/>
                <a:cs typeface="Gill Sans MT"/>
              </a:rPr>
              <a:t>occurs 1.6 times as frequently as expected by chance.</a:t>
            </a:r>
          </a:p>
          <a:p>
            <a:endParaRPr lang="en-US" dirty="0">
              <a:solidFill>
                <a:srgbClr val="000000"/>
              </a:solidFill>
              <a:latin typeface="Gill Sans MT"/>
              <a:cs typeface="Gill Sans MT"/>
            </a:endParaRPr>
          </a:p>
          <a:p>
            <a:r>
              <a:rPr lang="en-US" dirty="0">
                <a:solidFill>
                  <a:srgbClr val="000000"/>
                </a:solidFill>
                <a:latin typeface="Gill Sans MT"/>
                <a:cs typeface="Gill Sans MT"/>
              </a:rPr>
              <a:t>A score of 0 is neutral.</a:t>
            </a:r>
          </a:p>
          <a:p>
            <a:endParaRPr lang="en-US" dirty="0">
              <a:solidFill>
                <a:srgbClr val="000000"/>
              </a:solidFill>
              <a:latin typeface="Gill Sans MT"/>
              <a:cs typeface="Gill Sans MT"/>
            </a:endParaRPr>
          </a:p>
          <a:p>
            <a:r>
              <a:rPr lang="en-US" dirty="0">
                <a:solidFill>
                  <a:srgbClr val="000000"/>
                </a:solidFill>
                <a:latin typeface="Gill Sans MT"/>
                <a:cs typeface="Gill Sans MT"/>
              </a:rPr>
              <a:t>A score of –10 indicates that the correspondence of two </a:t>
            </a:r>
          </a:p>
          <a:p>
            <a:r>
              <a:rPr lang="en-US" dirty="0">
                <a:solidFill>
                  <a:srgbClr val="000000"/>
                </a:solidFill>
                <a:latin typeface="Gill Sans MT"/>
                <a:cs typeface="Gill Sans MT"/>
              </a:rPr>
              <a:t>amino acids in an alignment that accurately represents</a:t>
            </a:r>
          </a:p>
          <a:p>
            <a:r>
              <a:rPr lang="en-US" dirty="0">
                <a:solidFill>
                  <a:srgbClr val="000000"/>
                </a:solidFill>
                <a:latin typeface="Gill Sans MT"/>
                <a:cs typeface="Gill Sans MT"/>
              </a:rPr>
              <a:t>homology (evolutionary descent) is one tenth as frequent</a:t>
            </a:r>
          </a:p>
          <a:p>
            <a:r>
              <a:rPr lang="en-US" dirty="0">
                <a:solidFill>
                  <a:srgbClr val="000000"/>
                </a:solidFill>
                <a:latin typeface="Gill Sans MT"/>
                <a:cs typeface="Gill Sans MT"/>
              </a:rPr>
              <a:t>as the chance alignment of these amino acids.</a:t>
            </a:r>
          </a:p>
        </p:txBody>
      </p:sp>
    </p:spTree>
    <p:extLst>
      <p:ext uri="{BB962C8B-B14F-4D97-AF65-F5344CB8AC3E}">
        <p14:creationId xmlns:p14="http://schemas.microsoft.com/office/powerpoint/2010/main" val="3815219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Eq. 3-4</a:t>
            </a:r>
          </a:p>
          <a:p>
            <a:r>
              <a:rPr lang="en-US" dirty="0">
                <a:solidFill>
                  <a:schemeClr val="bg1">
                    <a:lumMod val="50000"/>
                  </a:schemeClr>
                </a:solidFill>
              </a:rPr>
              <a:t>Page 89</a:t>
            </a:r>
          </a:p>
        </p:txBody>
      </p:sp>
      <p:sp>
        <p:nvSpPr>
          <p:cNvPr id="10" name="TextBox 9"/>
          <p:cNvSpPr txBox="1"/>
          <p:nvPr/>
        </p:nvSpPr>
        <p:spPr>
          <a:xfrm>
            <a:off x="1143000" y="3962400"/>
            <a:ext cx="7467600" cy="2677656"/>
          </a:xfrm>
          <a:prstGeom prst="rect">
            <a:avLst/>
          </a:prstGeom>
          <a:noFill/>
          <a:ln>
            <a:solidFill>
              <a:srgbClr val="000000"/>
            </a:solidFill>
          </a:ln>
        </p:spPr>
        <p:txBody>
          <a:bodyPr wrap="square" rtlCol="0">
            <a:spAutoFit/>
          </a:bodyPr>
          <a:lstStyle/>
          <a:p>
            <a:r>
              <a:rPr lang="en-US" sz="2400" dirty="0"/>
              <a:t>A log odds matrix is the logarithmic form of the relatedness odds matrix. </a:t>
            </a:r>
            <a:r>
              <a:rPr lang="en-US" sz="2400" i="1" dirty="0" err="1"/>
              <a:t>sij</a:t>
            </a:r>
            <a:r>
              <a:rPr lang="en-US" sz="2400" dirty="0"/>
              <a:t> is the score for aligning any two residues in a pairwise alignment. (There is also a score for aligning a residue with itself.) </a:t>
            </a:r>
            <a:r>
              <a:rPr lang="en-US" sz="2400" i="1" dirty="0" err="1"/>
              <a:t>Mij</a:t>
            </a:r>
            <a:r>
              <a:rPr lang="en-US" sz="2400" dirty="0"/>
              <a:t> is of the observed frequency of substitutions for each pair of amino acids. These values (“target frequencies”) are derived from a mutation probability matrix. </a:t>
            </a:r>
          </a:p>
        </p:txBody>
      </p:sp>
      <p:pic>
        <p:nvPicPr>
          <p:cNvPr id="3" name="Picture 2" descr="Screen Shot 2016-02-27 at 5.28.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752600"/>
            <a:ext cx="4648200" cy="2040043"/>
          </a:xfrm>
          <a:prstGeom prst="rect">
            <a:avLst/>
          </a:prstGeom>
        </p:spPr>
      </p:pic>
      <p:sp>
        <p:nvSpPr>
          <p:cNvPr id="6" name="TextBox 5"/>
          <p:cNvSpPr txBox="1"/>
          <p:nvPr/>
        </p:nvSpPr>
        <p:spPr>
          <a:xfrm>
            <a:off x="838199" y="76200"/>
            <a:ext cx="8229601" cy="523220"/>
          </a:xfrm>
          <a:prstGeom prst="rect">
            <a:avLst/>
          </a:prstGeom>
          <a:noFill/>
        </p:spPr>
        <p:txBody>
          <a:bodyPr wrap="square" rtlCol="0">
            <a:spAutoFit/>
          </a:bodyPr>
          <a:lstStyle/>
          <a:p>
            <a:pPr algn="ctr"/>
            <a:r>
              <a:rPr lang="en-US" sz="2800" dirty="0" err="1"/>
              <a:t>Dayhoff</a:t>
            </a:r>
            <a:r>
              <a:rPr lang="en-US" sz="2800" dirty="0"/>
              <a:t> step 7 (of 7): log odds scoring matrix</a:t>
            </a:r>
          </a:p>
        </p:txBody>
      </p:sp>
    </p:spTree>
    <p:extLst>
      <p:ext uri="{BB962C8B-B14F-4D97-AF65-F5344CB8AC3E}">
        <p14:creationId xmlns:p14="http://schemas.microsoft.com/office/powerpoint/2010/main" val="26260894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954107"/>
          </a:xfrm>
          <a:prstGeom prst="rect">
            <a:avLst/>
          </a:prstGeom>
          <a:noFill/>
        </p:spPr>
        <p:txBody>
          <a:bodyPr wrap="square" rtlCol="0">
            <a:spAutoFit/>
          </a:bodyPr>
          <a:lstStyle/>
          <a:p>
            <a:pPr algn="ctr"/>
            <a:r>
              <a:rPr lang="en-US" sz="2800" dirty="0"/>
              <a:t>Example of a score for aligning cysteine and </a:t>
            </a:r>
            <a:r>
              <a:rPr lang="en-US" sz="2800" dirty="0" err="1"/>
              <a:t>leucine</a:t>
            </a:r>
            <a:r>
              <a:rPr lang="en-US" sz="2800" dirty="0"/>
              <a:t> using the values in a PAM250 scoring matrix</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Eq. 3-5</a:t>
            </a:r>
          </a:p>
          <a:p>
            <a:r>
              <a:rPr lang="en-US" dirty="0">
                <a:solidFill>
                  <a:schemeClr val="bg1">
                    <a:lumMod val="50000"/>
                  </a:schemeClr>
                </a:solidFill>
              </a:rPr>
              <a:t>Page 89</a:t>
            </a:r>
          </a:p>
        </p:txBody>
      </p:sp>
      <p:pic>
        <p:nvPicPr>
          <p:cNvPr id="3" name="Picture 2" descr="Screen Shot 2016-02-27 at 5.29.14 PM.png"/>
          <p:cNvPicPr>
            <a:picLocks noChangeAspect="1"/>
          </p:cNvPicPr>
          <p:nvPr/>
        </p:nvPicPr>
        <p:blipFill rotWithShape="1">
          <a:blip r:embed="rId2">
            <a:extLst>
              <a:ext uri="{28A0092B-C50C-407E-A947-70E740481C1C}">
                <a14:useLocalDpi xmlns:a14="http://schemas.microsoft.com/office/drawing/2010/main" val="0"/>
              </a:ext>
            </a:extLst>
          </a:blip>
          <a:srcRect l="-1" r="937"/>
          <a:stretch/>
        </p:blipFill>
        <p:spPr>
          <a:xfrm>
            <a:off x="1752600" y="2819400"/>
            <a:ext cx="6718300" cy="1143000"/>
          </a:xfrm>
          <a:prstGeom prst="rect">
            <a:avLst/>
          </a:prstGeom>
        </p:spPr>
      </p:pic>
    </p:spTree>
    <p:extLst>
      <p:ext uri="{BB962C8B-B14F-4D97-AF65-F5344CB8AC3E}">
        <p14:creationId xmlns:p14="http://schemas.microsoft.com/office/powerpoint/2010/main" val="26260894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3-14</a:t>
            </a:r>
          </a:p>
          <a:p>
            <a:r>
              <a:rPr lang="en-US" dirty="0">
                <a:solidFill>
                  <a:schemeClr val="bg1">
                    <a:lumMod val="50000"/>
                  </a:schemeClr>
                </a:solidFill>
              </a:rPr>
              <a:t>Page 90</a:t>
            </a:r>
          </a:p>
        </p:txBody>
      </p:sp>
      <p:sp>
        <p:nvSpPr>
          <p:cNvPr id="10" name="TextBox 9"/>
          <p:cNvSpPr txBox="1"/>
          <p:nvPr/>
        </p:nvSpPr>
        <p:spPr>
          <a:xfrm>
            <a:off x="1295400" y="5410200"/>
            <a:ext cx="7467600" cy="1200328"/>
          </a:xfrm>
          <a:prstGeom prst="rect">
            <a:avLst/>
          </a:prstGeom>
          <a:noFill/>
          <a:ln>
            <a:solidFill>
              <a:srgbClr val="000000"/>
            </a:solidFill>
          </a:ln>
        </p:spPr>
        <p:txBody>
          <a:bodyPr wrap="square" rtlCol="0">
            <a:spAutoFit/>
          </a:bodyPr>
          <a:lstStyle/>
          <a:p>
            <a:r>
              <a:rPr lang="en-US" sz="2400" dirty="0"/>
              <a:t>This is a useful matrix for comparing distantly related proteins. Note that an alignment of two tryptophan (W) residues earns +17 and a W to T mismatch is -5.</a:t>
            </a:r>
          </a:p>
        </p:txBody>
      </p:sp>
      <p:pic>
        <p:nvPicPr>
          <p:cNvPr id="3" name="Picture 2" descr="Screen Shot 2016-02-27 at 5.29.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990599"/>
            <a:ext cx="6248400" cy="4339167"/>
          </a:xfrm>
          <a:prstGeom prst="rect">
            <a:avLst/>
          </a:prstGeom>
        </p:spPr>
      </p:pic>
      <p:sp>
        <p:nvSpPr>
          <p:cNvPr id="6" name="TextBox 5"/>
          <p:cNvSpPr txBox="1"/>
          <p:nvPr/>
        </p:nvSpPr>
        <p:spPr>
          <a:xfrm>
            <a:off x="1043963" y="76200"/>
            <a:ext cx="7947637" cy="523220"/>
          </a:xfrm>
          <a:prstGeom prst="rect">
            <a:avLst/>
          </a:prstGeom>
          <a:noFill/>
        </p:spPr>
        <p:txBody>
          <a:bodyPr wrap="square" rtlCol="0">
            <a:spAutoFit/>
          </a:bodyPr>
          <a:lstStyle/>
          <a:p>
            <a:pPr algn="ctr"/>
            <a:r>
              <a:rPr lang="en-US" sz="2800" dirty="0"/>
              <a:t>Log-odds matrix for PAM250</a:t>
            </a:r>
          </a:p>
        </p:txBody>
      </p:sp>
    </p:spTree>
    <p:extLst>
      <p:ext uri="{BB962C8B-B14F-4D97-AF65-F5344CB8AC3E}">
        <p14:creationId xmlns:p14="http://schemas.microsoft.com/office/powerpoint/2010/main" val="26260894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a:t>Log-odds matrix for PAM10</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3-15</a:t>
            </a:r>
          </a:p>
          <a:p>
            <a:r>
              <a:rPr lang="en-US" dirty="0">
                <a:solidFill>
                  <a:schemeClr val="bg1">
                    <a:lumMod val="50000"/>
                  </a:schemeClr>
                </a:solidFill>
              </a:rPr>
              <a:t>Page 91</a:t>
            </a:r>
          </a:p>
        </p:txBody>
      </p:sp>
      <p:sp>
        <p:nvSpPr>
          <p:cNvPr id="10" name="TextBox 9"/>
          <p:cNvSpPr txBox="1"/>
          <p:nvPr/>
        </p:nvSpPr>
        <p:spPr>
          <a:xfrm>
            <a:off x="1219200" y="4876800"/>
            <a:ext cx="7467600" cy="1569660"/>
          </a:xfrm>
          <a:prstGeom prst="rect">
            <a:avLst/>
          </a:prstGeom>
          <a:noFill/>
          <a:ln>
            <a:solidFill>
              <a:srgbClr val="000000"/>
            </a:solidFill>
          </a:ln>
        </p:spPr>
        <p:txBody>
          <a:bodyPr wrap="square" rtlCol="0">
            <a:spAutoFit/>
          </a:bodyPr>
          <a:lstStyle/>
          <a:p>
            <a:r>
              <a:rPr lang="en-US" sz="2400" dirty="0"/>
              <a:t>This is an example of a scoring matrix with “severe” penalties. A match of W to W earns +13, but a mismatch (e.g. W aligned to T) has a score of -19, far lower than in PAM250.</a:t>
            </a:r>
          </a:p>
        </p:txBody>
      </p:sp>
      <p:pic>
        <p:nvPicPr>
          <p:cNvPr id="3" name="Picture 2" descr="Screen Shot 2016-02-27 at 5.30.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6800"/>
            <a:ext cx="9144000" cy="3530851"/>
          </a:xfrm>
          <a:prstGeom prst="rect">
            <a:avLst/>
          </a:prstGeom>
        </p:spPr>
      </p:pic>
    </p:spTree>
    <p:extLst>
      <p:ext uri="{BB962C8B-B14F-4D97-AF65-F5344CB8AC3E}">
        <p14:creationId xmlns:p14="http://schemas.microsoft.com/office/powerpoint/2010/main" val="26260894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3-16</a:t>
            </a:r>
          </a:p>
          <a:p>
            <a:r>
              <a:rPr lang="en-US" dirty="0">
                <a:solidFill>
                  <a:schemeClr val="bg1">
                    <a:lumMod val="50000"/>
                  </a:schemeClr>
                </a:solidFill>
              </a:rPr>
              <a:t>Page 92</a:t>
            </a:r>
          </a:p>
        </p:txBody>
      </p:sp>
      <p:sp>
        <p:nvSpPr>
          <p:cNvPr id="10" name="TextBox 9"/>
          <p:cNvSpPr txBox="1"/>
          <p:nvPr/>
        </p:nvSpPr>
        <p:spPr>
          <a:xfrm>
            <a:off x="1295400" y="5495294"/>
            <a:ext cx="7620000" cy="1286506"/>
          </a:xfrm>
          <a:prstGeom prst="rect">
            <a:avLst/>
          </a:prstGeom>
          <a:noFill/>
          <a:ln>
            <a:solidFill>
              <a:srgbClr val="000000"/>
            </a:solidFill>
          </a:ln>
        </p:spPr>
        <p:txBody>
          <a:bodyPr wrap="square" rtlCol="0">
            <a:spAutoFit/>
          </a:bodyPr>
          <a:lstStyle/>
          <a:p>
            <a:pPr>
              <a:lnSpc>
                <a:spcPct val="80000"/>
              </a:lnSpc>
            </a:pPr>
            <a:r>
              <a:rPr lang="en-US" sz="2400" dirty="0"/>
              <a:t>Look at score for distantly related proteins (e.g. beta globin versus alpha globin) and note that PAM10 or similar matrices assign very low scores. This effect is not seen for very closely related proteins (e.g. a chimp vs. human globin).</a:t>
            </a:r>
          </a:p>
        </p:txBody>
      </p:sp>
      <p:pic>
        <p:nvPicPr>
          <p:cNvPr id="3" name="Picture 2" descr="Screen Shot 2016-02-27 at 5.30.1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533400"/>
            <a:ext cx="6324600" cy="4894589"/>
          </a:xfrm>
          <a:prstGeom prst="rect">
            <a:avLst/>
          </a:prstGeom>
        </p:spPr>
      </p:pic>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a:t>Effect of scoring matrix on bit scores</a:t>
            </a:r>
          </a:p>
        </p:txBody>
      </p:sp>
    </p:spTree>
    <p:extLst>
      <p:ext uri="{BB962C8B-B14F-4D97-AF65-F5344CB8AC3E}">
        <p14:creationId xmlns:p14="http://schemas.microsoft.com/office/powerpoint/2010/main" val="26260894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0FA2-C5C4-F249-8565-5B44EFE00FB8}"/>
              </a:ext>
            </a:extLst>
          </p:cNvPr>
          <p:cNvSpPr>
            <a:spLocks noGrp="1"/>
          </p:cNvSpPr>
          <p:nvPr>
            <p:ph type="title"/>
          </p:nvPr>
        </p:nvSpPr>
        <p:spPr/>
        <p:txBody>
          <a:bodyPr/>
          <a:lstStyle/>
          <a:p>
            <a:r>
              <a:rPr lang="en-NL" b="1" dirty="0"/>
              <a:t>Computerlab excercises</a:t>
            </a:r>
          </a:p>
        </p:txBody>
      </p:sp>
      <p:sp>
        <p:nvSpPr>
          <p:cNvPr id="3" name="Content Placeholder 2">
            <a:extLst>
              <a:ext uri="{FF2B5EF4-FFF2-40B4-BE49-F238E27FC236}">
                <a16:creationId xmlns:a16="http://schemas.microsoft.com/office/drawing/2014/main" id="{864249CF-1610-A04E-BF25-2AA90106A1D8}"/>
              </a:ext>
            </a:extLst>
          </p:cNvPr>
          <p:cNvSpPr>
            <a:spLocks noGrp="1"/>
          </p:cNvSpPr>
          <p:nvPr>
            <p:ph idx="1"/>
          </p:nvPr>
        </p:nvSpPr>
        <p:spPr/>
        <p:txBody>
          <a:bodyPr/>
          <a:lstStyle/>
          <a:p>
            <a:r>
              <a:rPr lang="en-NL" dirty="0"/>
              <a:t>Make computerlab excercises 3.3 t/m 3.8</a:t>
            </a:r>
          </a:p>
        </p:txBody>
      </p:sp>
      <p:pic>
        <p:nvPicPr>
          <p:cNvPr id="4" name="Picture 3">
            <a:extLst>
              <a:ext uri="{FF2B5EF4-FFF2-40B4-BE49-F238E27FC236}">
                <a16:creationId xmlns:a16="http://schemas.microsoft.com/office/drawing/2014/main" id="{43B1423B-534D-514D-81C6-549380A8EA3F}"/>
              </a:ext>
            </a:extLst>
          </p:cNvPr>
          <p:cNvPicPr>
            <a:picLocks noChangeAspect="1"/>
          </p:cNvPicPr>
          <p:nvPr/>
        </p:nvPicPr>
        <p:blipFill rotWithShape="1">
          <a:blip r:embed="rId2"/>
          <a:srcRect t="18333" r="41250"/>
          <a:stretch/>
        </p:blipFill>
        <p:spPr>
          <a:xfrm>
            <a:off x="2781300" y="2819400"/>
            <a:ext cx="3581400" cy="3733800"/>
          </a:xfrm>
          <a:prstGeom prst="rect">
            <a:avLst/>
          </a:prstGeom>
        </p:spPr>
      </p:pic>
    </p:spTree>
    <p:extLst>
      <p:ext uri="{BB962C8B-B14F-4D97-AF65-F5344CB8AC3E}">
        <p14:creationId xmlns:p14="http://schemas.microsoft.com/office/powerpoint/2010/main" val="16640797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a:t>BLOSUM62 scoring matrix</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3-17</a:t>
            </a:r>
          </a:p>
          <a:p>
            <a:r>
              <a:rPr lang="en-US" dirty="0">
                <a:solidFill>
                  <a:schemeClr val="bg1">
                    <a:lumMod val="50000"/>
                  </a:schemeClr>
                </a:solidFill>
              </a:rPr>
              <a:t>Page 93</a:t>
            </a:r>
          </a:p>
        </p:txBody>
      </p:sp>
      <p:sp>
        <p:nvSpPr>
          <p:cNvPr id="10" name="TextBox 9"/>
          <p:cNvSpPr txBox="1"/>
          <p:nvPr/>
        </p:nvSpPr>
        <p:spPr>
          <a:xfrm>
            <a:off x="1295400" y="6172201"/>
            <a:ext cx="7467600" cy="457200"/>
          </a:xfrm>
          <a:prstGeom prst="rect">
            <a:avLst/>
          </a:prstGeom>
          <a:noFill/>
          <a:ln>
            <a:solidFill>
              <a:srgbClr val="000000"/>
            </a:solidFill>
          </a:ln>
        </p:spPr>
        <p:txBody>
          <a:bodyPr wrap="square" rtlCol="0">
            <a:spAutoFit/>
          </a:bodyPr>
          <a:lstStyle/>
          <a:p>
            <a:r>
              <a:rPr lang="en-US" sz="2400" dirty="0"/>
              <a:t>BL62 is the default scoring matrix at the NCBI BLAST site.</a:t>
            </a:r>
          </a:p>
        </p:txBody>
      </p:sp>
      <p:pic>
        <p:nvPicPr>
          <p:cNvPr id="3" name="Picture 2" descr="Screen Shot 2016-02-27 at 5.30.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00" y="685800"/>
            <a:ext cx="8509000" cy="5283200"/>
          </a:xfrm>
          <a:prstGeom prst="rect">
            <a:avLst/>
          </a:prstGeom>
        </p:spPr>
      </p:pic>
    </p:spTree>
    <p:extLst>
      <p:ext uri="{BB962C8B-B14F-4D97-AF65-F5344CB8AC3E}">
        <p14:creationId xmlns:p14="http://schemas.microsoft.com/office/powerpoint/2010/main" val="26260894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1371600" y="1447800"/>
            <a:ext cx="7291780" cy="4524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solidFill>
                  <a:srgbClr val="000000"/>
                </a:solidFill>
                <a:latin typeface="Gill Sans MT"/>
                <a:cs typeface="Gill Sans MT"/>
              </a:rPr>
              <a:t>BLOSUM matrices are based on local alignments.</a:t>
            </a:r>
          </a:p>
          <a:p>
            <a:endParaRPr lang="en-US" dirty="0">
              <a:solidFill>
                <a:srgbClr val="000000"/>
              </a:solidFill>
              <a:latin typeface="Gill Sans MT"/>
              <a:cs typeface="Gill Sans MT"/>
            </a:endParaRPr>
          </a:p>
          <a:p>
            <a:r>
              <a:rPr lang="en-US" dirty="0">
                <a:solidFill>
                  <a:srgbClr val="000000"/>
                </a:solidFill>
                <a:latin typeface="Gill Sans MT"/>
                <a:cs typeface="Gill Sans MT"/>
              </a:rPr>
              <a:t>All BLOSUM matrices are based on observed alignments; </a:t>
            </a:r>
          </a:p>
          <a:p>
            <a:r>
              <a:rPr lang="en-US" dirty="0">
                <a:solidFill>
                  <a:srgbClr val="000000"/>
                </a:solidFill>
                <a:latin typeface="Gill Sans MT"/>
                <a:cs typeface="Gill Sans MT"/>
              </a:rPr>
              <a:t>they are not extrapolated from comparisons of </a:t>
            </a:r>
          </a:p>
          <a:p>
            <a:r>
              <a:rPr lang="en-US" dirty="0">
                <a:solidFill>
                  <a:srgbClr val="000000"/>
                </a:solidFill>
                <a:latin typeface="Gill Sans MT"/>
                <a:cs typeface="Gill Sans MT"/>
              </a:rPr>
              <a:t>closely related proteins. </a:t>
            </a:r>
          </a:p>
          <a:p>
            <a:endParaRPr lang="en-US" dirty="0">
              <a:solidFill>
                <a:srgbClr val="000000"/>
              </a:solidFill>
              <a:latin typeface="Gill Sans MT"/>
              <a:cs typeface="Gill Sans MT"/>
            </a:endParaRPr>
          </a:p>
          <a:p>
            <a:r>
              <a:rPr lang="en-US" dirty="0">
                <a:solidFill>
                  <a:srgbClr val="000000"/>
                </a:solidFill>
                <a:latin typeface="Gill Sans MT"/>
                <a:cs typeface="Gill Sans MT"/>
              </a:rPr>
              <a:t>BLOSUM stands for blocks substitution matrix.</a:t>
            </a:r>
          </a:p>
          <a:p>
            <a:endParaRPr lang="en-US" dirty="0">
              <a:solidFill>
                <a:srgbClr val="000000"/>
              </a:solidFill>
              <a:latin typeface="Gill Sans MT"/>
              <a:cs typeface="Gill Sans MT"/>
            </a:endParaRPr>
          </a:p>
          <a:p>
            <a:r>
              <a:rPr lang="en-US" dirty="0">
                <a:solidFill>
                  <a:srgbClr val="000000"/>
                </a:solidFill>
                <a:latin typeface="Gill Sans MT"/>
                <a:cs typeface="Gill Sans MT"/>
              </a:rPr>
              <a:t>BLOSUM62 is a matrix calculated from comparisons of </a:t>
            </a:r>
          </a:p>
          <a:p>
            <a:r>
              <a:rPr lang="en-US" dirty="0">
                <a:solidFill>
                  <a:srgbClr val="000000"/>
                </a:solidFill>
                <a:latin typeface="Gill Sans MT"/>
                <a:cs typeface="Gill Sans MT"/>
              </a:rPr>
              <a:t>sequences with no less than 62% divergence. </a:t>
            </a:r>
          </a:p>
          <a:p>
            <a:endParaRPr lang="en-US" dirty="0">
              <a:solidFill>
                <a:srgbClr val="000000"/>
              </a:solidFill>
              <a:latin typeface="Gill Sans MT"/>
              <a:cs typeface="Gill Sans MT"/>
            </a:endParaRPr>
          </a:p>
          <a:p>
            <a:r>
              <a:rPr lang="en-US" dirty="0">
                <a:solidFill>
                  <a:srgbClr val="000000"/>
                </a:solidFill>
                <a:latin typeface="Gill Sans MT"/>
                <a:cs typeface="Gill Sans MT"/>
              </a:rPr>
              <a:t>BLOSUM62 is the default matrix in BLAST 2.0.</a:t>
            </a:r>
          </a:p>
        </p:txBody>
      </p:sp>
      <p:sp>
        <p:nvSpPr>
          <p:cNvPr id="78851" name="Text Box 3"/>
          <p:cNvSpPr txBox="1">
            <a:spLocks noChangeArrowheads="1"/>
          </p:cNvSpPr>
          <p:nvPr/>
        </p:nvSpPr>
        <p:spPr bwMode="auto">
          <a:xfrm>
            <a:off x="3581400" y="228600"/>
            <a:ext cx="289875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BLOSUM Matrices</a:t>
            </a:r>
          </a:p>
        </p:txBody>
      </p:sp>
    </p:spTree>
    <p:extLst>
      <p:ext uri="{BB962C8B-B14F-4D97-AF65-F5344CB8AC3E}">
        <p14:creationId xmlns:p14="http://schemas.microsoft.com/office/powerpoint/2010/main" val="31999126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6"/>
          <p:cNvSpPr>
            <a:spLocks noChangeArrowheads="1"/>
          </p:cNvSpPr>
          <p:nvPr/>
        </p:nvSpPr>
        <p:spPr bwMode="auto">
          <a:xfrm>
            <a:off x="5040764" y="2105025"/>
            <a:ext cx="1006475" cy="4114800"/>
          </a:xfrm>
          <a:prstGeom prst="rect">
            <a:avLst/>
          </a:prstGeom>
          <a:solidFill>
            <a:schemeClr val="hlink"/>
          </a:solidFill>
          <a:ln w="12700">
            <a:solidFill>
              <a:schemeClr val="tx1"/>
            </a:solidFill>
            <a:miter lim="800000"/>
            <a:headEnd type="none" w="sm" len="sm"/>
            <a:tailEnd type="none" w="sm" len="sm"/>
          </a:ln>
        </p:spPr>
        <p:txBody>
          <a:bodyPr wrap="none" anchor="ctr"/>
          <a:lstStyle/>
          <a:p>
            <a:endParaRPr lang="en-US">
              <a:solidFill>
                <a:srgbClr val="000000"/>
              </a:solidFill>
              <a:latin typeface="Gill Sans MT"/>
              <a:cs typeface="Gill Sans MT"/>
            </a:endParaRPr>
          </a:p>
        </p:txBody>
      </p:sp>
      <p:sp>
        <p:nvSpPr>
          <p:cNvPr id="80901" name="Text Box 7"/>
          <p:cNvSpPr txBox="1">
            <a:spLocks noChangeArrowheads="1"/>
          </p:cNvSpPr>
          <p:nvPr/>
        </p:nvSpPr>
        <p:spPr bwMode="auto">
          <a:xfrm>
            <a:off x="4202564" y="1905000"/>
            <a:ext cx="64633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100</a:t>
            </a:r>
          </a:p>
        </p:txBody>
      </p:sp>
      <p:sp>
        <p:nvSpPr>
          <p:cNvPr id="80902" name="Text Box 8"/>
          <p:cNvSpPr txBox="1">
            <a:spLocks noChangeArrowheads="1"/>
          </p:cNvSpPr>
          <p:nvPr/>
        </p:nvSpPr>
        <p:spPr bwMode="auto">
          <a:xfrm>
            <a:off x="4372427" y="3276600"/>
            <a:ext cx="49244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62</a:t>
            </a:r>
          </a:p>
        </p:txBody>
      </p:sp>
      <p:sp>
        <p:nvSpPr>
          <p:cNvPr id="80903" name="Text Box 9"/>
          <p:cNvSpPr txBox="1">
            <a:spLocks noChangeArrowheads="1"/>
          </p:cNvSpPr>
          <p:nvPr/>
        </p:nvSpPr>
        <p:spPr bwMode="auto">
          <a:xfrm>
            <a:off x="4372427" y="4724400"/>
            <a:ext cx="49244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30</a:t>
            </a:r>
          </a:p>
        </p:txBody>
      </p:sp>
      <p:sp>
        <p:nvSpPr>
          <p:cNvPr id="80904" name="Text Box 10"/>
          <p:cNvSpPr txBox="1">
            <a:spLocks noChangeArrowheads="1"/>
          </p:cNvSpPr>
          <p:nvPr/>
        </p:nvSpPr>
        <p:spPr bwMode="auto">
          <a:xfrm rot="-5400000">
            <a:off x="-408353" y="3978425"/>
            <a:ext cx="358303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Percent amino acid identity</a:t>
            </a:r>
          </a:p>
        </p:txBody>
      </p:sp>
      <p:sp>
        <p:nvSpPr>
          <p:cNvPr id="80905" name="Line 11"/>
          <p:cNvSpPr>
            <a:spLocks noChangeShapeType="1"/>
          </p:cNvSpPr>
          <p:nvPr/>
        </p:nvSpPr>
        <p:spPr bwMode="auto">
          <a:xfrm>
            <a:off x="4888364" y="2133600"/>
            <a:ext cx="228600"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solidFill>
                <a:srgbClr val="000000"/>
              </a:solidFill>
              <a:latin typeface="Gill Sans MT"/>
              <a:cs typeface="Gill Sans MT"/>
            </a:endParaRPr>
          </a:p>
        </p:txBody>
      </p:sp>
      <p:sp>
        <p:nvSpPr>
          <p:cNvPr id="80906" name="Line 12"/>
          <p:cNvSpPr>
            <a:spLocks noChangeShapeType="1"/>
          </p:cNvSpPr>
          <p:nvPr/>
        </p:nvSpPr>
        <p:spPr bwMode="auto">
          <a:xfrm>
            <a:off x="4888364" y="3505200"/>
            <a:ext cx="228600"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solidFill>
                <a:srgbClr val="000000"/>
              </a:solidFill>
              <a:latin typeface="Gill Sans MT"/>
              <a:cs typeface="Gill Sans MT"/>
            </a:endParaRPr>
          </a:p>
        </p:txBody>
      </p:sp>
      <p:sp>
        <p:nvSpPr>
          <p:cNvPr id="80907" name="Line 13"/>
          <p:cNvSpPr>
            <a:spLocks noChangeShapeType="1"/>
          </p:cNvSpPr>
          <p:nvPr/>
        </p:nvSpPr>
        <p:spPr bwMode="auto">
          <a:xfrm>
            <a:off x="4888364" y="4953000"/>
            <a:ext cx="228600"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solidFill>
                <a:srgbClr val="000000"/>
              </a:solidFill>
              <a:latin typeface="Gill Sans MT"/>
              <a:cs typeface="Gill Sans MT"/>
            </a:endParaRPr>
          </a:p>
        </p:txBody>
      </p:sp>
      <p:sp>
        <p:nvSpPr>
          <p:cNvPr id="80908" name="Text Box 14"/>
          <p:cNvSpPr txBox="1">
            <a:spLocks noChangeArrowheads="1"/>
          </p:cNvSpPr>
          <p:nvPr/>
        </p:nvSpPr>
        <p:spPr bwMode="auto">
          <a:xfrm>
            <a:off x="4731653" y="6248400"/>
            <a:ext cx="166914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a:solidFill>
                  <a:srgbClr val="000000"/>
                </a:solidFill>
                <a:latin typeface="Gill Sans MT"/>
                <a:cs typeface="Gill Sans MT"/>
              </a:rPr>
              <a:t>BLOSUM62</a:t>
            </a:r>
          </a:p>
        </p:txBody>
      </p:sp>
      <p:sp>
        <p:nvSpPr>
          <p:cNvPr id="80909" name="Rectangle 16"/>
          <p:cNvSpPr>
            <a:spLocks noChangeArrowheads="1"/>
          </p:cNvSpPr>
          <p:nvPr/>
        </p:nvSpPr>
        <p:spPr bwMode="auto">
          <a:xfrm>
            <a:off x="5040764" y="2114550"/>
            <a:ext cx="1006475" cy="1390650"/>
          </a:xfrm>
          <a:prstGeom prst="rect">
            <a:avLst/>
          </a:prstGeom>
          <a:solidFill>
            <a:srgbClr val="FFFF99"/>
          </a:solidFill>
          <a:ln w="12700">
            <a:solidFill>
              <a:schemeClr val="tx1"/>
            </a:solidFill>
            <a:miter lim="800000"/>
            <a:headEnd type="none" w="sm" len="sm"/>
            <a:tailEnd type="none" w="sm" len="sm"/>
          </a:ln>
        </p:spPr>
        <p:txBody>
          <a:bodyPr wrap="none" anchor="ctr"/>
          <a:lstStyle/>
          <a:p>
            <a:endParaRPr lang="en-US">
              <a:solidFill>
                <a:srgbClr val="000000"/>
              </a:solidFill>
              <a:latin typeface="Gill Sans MT"/>
              <a:cs typeface="Gill Sans MT"/>
            </a:endParaRPr>
          </a:p>
        </p:txBody>
      </p:sp>
      <p:sp>
        <p:nvSpPr>
          <p:cNvPr id="80910" name="Rectangle 17"/>
          <p:cNvSpPr>
            <a:spLocks noChangeArrowheads="1"/>
          </p:cNvSpPr>
          <p:nvPr/>
        </p:nvSpPr>
        <p:spPr bwMode="auto">
          <a:xfrm>
            <a:off x="7539489" y="2105025"/>
            <a:ext cx="1006475" cy="4114800"/>
          </a:xfrm>
          <a:prstGeom prst="rect">
            <a:avLst/>
          </a:prstGeom>
          <a:solidFill>
            <a:schemeClr val="hlink"/>
          </a:solidFill>
          <a:ln w="12700">
            <a:solidFill>
              <a:schemeClr val="tx1"/>
            </a:solidFill>
            <a:miter lim="800000"/>
            <a:headEnd type="none" w="sm" len="sm"/>
            <a:tailEnd type="none" w="sm" len="sm"/>
          </a:ln>
        </p:spPr>
        <p:txBody>
          <a:bodyPr wrap="none" anchor="ctr"/>
          <a:lstStyle/>
          <a:p>
            <a:endParaRPr lang="en-US">
              <a:solidFill>
                <a:srgbClr val="000000"/>
              </a:solidFill>
              <a:latin typeface="Gill Sans MT"/>
              <a:cs typeface="Gill Sans MT"/>
            </a:endParaRPr>
          </a:p>
        </p:txBody>
      </p:sp>
      <p:sp>
        <p:nvSpPr>
          <p:cNvPr id="80911" name="Text Box 18"/>
          <p:cNvSpPr txBox="1">
            <a:spLocks noChangeArrowheads="1"/>
          </p:cNvSpPr>
          <p:nvPr/>
        </p:nvSpPr>
        <p:spPr bwMode="auto">
          <a:xfrm>
            <a:off x="6701289" y="1905000"/>
            <a:ext cx="64633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100</a:t>
            </a:r>
          </a:p>
        </p:txBody>
      </p:sp>
      <p:sp>
        <p:nvSpPr>
          <p:cNvPr id="80912" name="Text Box 19"/>
          <p:cNvSpPr txBox="1">
            <a:spLocks noChangeArrowheads="1"/>
          </p:cNvSpPr>
          <p:nvPr/>
        </p:nvSpPr>
        <p:spPr bwMode="auto">
          <a:xfrm>
            <a:off x="6871152" y="3276600"/>
            <a:ext cx="49244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62</a:t>
            </a:r>
          </a:p>
        </p:txBody>
      </p:sp>
      <p:sp>
        <p:nvSpPr>
          <p:cNvPr id="80913" name="Text Box 20"/>
          <p:cNvSpPr txBox="1">
            <a:spLocks noChangeArrowheads="1"/>
          </p:cNvSpPr>
          <p:nvPr/>
        </p:nvSpPr>
        <p:spPr bwMode="auto">
          <a:xfrm>
            <a:off x="6871152" y="4724400"/>
            <a:ext cx="49244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30</a:t>
            </a:r>
          </a:p>
        </p:txBody>
      </p:sp>
      <p:sp>
        <p:nvSpPr>
          <p:cNvPr id="80914" name="Line 21"/>
          <p:cNvSpPr>
            <a:spLocks noChangeShapeType="1"/>
          </p:cNvSpPr>
          <p:nvPr/>
        </p:nvSpPr>
        <p:spPr bwMode="auto">
          <a:xfrm>
            <a:off x="7387089" y="2133600"/>
            <a:ext cx="228600"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solidFill>
                <a:srgbClr val="000000"/>
              </a:solidFill>
              <a:latin typeface="Gill Sans MT"/>
              <a:cs typeface="Gill Sans MT"/>
            </a:endParaRPr>
          </a:p>
        </p:txBody>
      </p:sp>
      <p:sp>
        <p:nvSpPr>
          <p:cNvPr id="80915" name="Line 22"/>
          <p:cNvSpPr>
            <a:spLocks noChangeShapeType="1"/>
          </p:cNvSpPr>
          <p:nvPr/>
        </p:nvSpPr>
        <p:spPr bwMode="auto">
          <a:xfrm>
            <a:off x="7387089" y="3505200"/>
            <a:ext cx="228600"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solidFill>
                <a:srgbClr val="000000"/>
              </a:solidFill>
              <a:latin typeface="Gill Sans MT"/>
              <a:cs typeface="Gill Sans MT"/>
            </a:endParaRPr>
          </a:p>
        </p:txBody>
      </p:sp>
      <p:sp>
        <p:nvSpPr>
          <p:cNvPr id="80916" name="Line 23"/>
          <p:cNvSpPr>
            <a:spLocks noChangeShapeType="1"/>
          </p:cNvSpPr>
          <p:nvPr/>
        </p:nvSpPr>
        <p:spPr bwMode="auto">
          <a:xfrm>
            <a:off x="7387089" y="4953000"/>
            <a:ext cx="228600"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solidFill>
                <a:srgbClr val="000000"/>
              </a:solidFill>
              <a:latin typeface="Gill Sans MT"/>
              <a:cs typeface="Gill Sans MT"/>
            </a:endParaRPr>
          </a:p>
        </p:txBody>
      </p:sp>
      <p:sp>
        <p:nvSpPr>
          <p:cNvPr id="80917" name="Text Box 24"/>
          <p:cNvSpPr txBox="1">
            <a:spLocks noChangeArrowheads="1"/>
          </p:cNvSpPr>
          <p:nvPr/>
        </p:nvSpPr>
        <p:spPr bwMode="auto">
          <a:xfrm>
            <a:off x="7246253" y="6248400"/>
            <a:ext cx="166914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a:solidFill>
                  <a:srgbClr val="000000"/>
                </a:solidFill>
                <a:latin typeface="Gill Sans MT"/>
                <a:cs typeface="Gill Sans MT"/>
              </a:rPr>
              <a:t>BLOSUM30</a:t>
            </a:r>
          </a:p>
        </p:txBody>
      </p:sp>
      <p:sp>
        <p:nvSpPr>
          <p:cNvPr id="80918" name="Rectangle 25"/>
          <p:cNvSpPr>
            <a:spLocks noChangeArrowheads="1"/>
          </p:cNvSpPr>
          <p:nvPr/>
        </p:nvSpPr>
        <p:spPr bwMode="auto">
          <a:xfrm>
            <a:off x="7539489" y="2114550"/>
            <a:ext cx="1006475" cy="2838450"/>
          </a:xfrm>
          <a:prstGeom prst="rect">
            <a:avLst/>
          </a:prstGeom>
          <a:solidFill>
            <a:srgbClr val="FFFF99"/>
          </a:solidFill>
          <a:ln w="12700">
            <a:solidFill>
              <a:schemeClr val="tx1"/>
            </a:solidFill>
            <a:miter lim="800000"/>
            <a:headEnd type="none" w="sm" len="sm"/>
            <a:tailEnd type="none" w="sm" len="sm"/>
          </a:ln>
        </p:spPr>
        <p:txBody>
          <a:bodyPr wrap="none" anchor="ctr"/>
          <a:lstStyle/>
          <a:p>
            <a:endParaRPr lang="en-US">
              <a:solidFill>
                <a:srgbClr val="000000"/>
              </a:solidFill>
              <a:latin typeface="Gill Sans MT"/>
              <a:cs typeface="Gill Sans MT"/>
            </a:endParaRPr>
          </a:p>
        </p:txBody>
      </p:sp>
      <p:sp>
        <p:nvSpPr>
          <p:cNvPr id="80919" name="Rectangle 26"/>
          <p:cNvSpPr>
            <a:spLocks noChangeArrowheads="1"/>
          </p:cNvSpPr>
          <p:nvPr/>
        </p:nvSpPr>
        <p:spPr bwMode="auto">
          <a:xfrm>
            <a:off x="2526164" y="2105025"/>
            <a:ext cx="1006475" cy="4114800"/>
          </a:xfrm>
          <a:prstGeom prst="rect">
            <a:avLst/>
          </a:prstGeom>
          <a:solidFill>
            <a:schemeClr val="hlink"/>
          </a:solidFill>
          <a:ln w="12700">
            <a:solidFill>
              <a:schemeClr val="tx1"/>
            </a:solidFill>
            <a:miter lim="800000"/>
            <a:headEnd type="none" w="sm" len="sm"/>
            <a:tailEnd type="none" w="sm" len="sm"/>
          </a:ln>
        </p:spPr>
        <p:txBody>
          <a:bodyPr wrap="none" anchor="ctr"/>
          <a:lstStyle/>
          <a:p>
            <a:endParaRPr lang="en-US">
              <a:solidFill>
                <a:srgbClr val="000000"/>
              </a:solidFill>
              <a:latin typeface="Gill Sans MT"/>
              <a:cs typeface="Gill Sans MT"/>
            </a:endParaRPr>
          </a:p>
        </p:txBody>
      </p:sp>
      <p:sp>
        <p:nvSpPr>
          <p:cNvPr id="80920" name="Text Box 27"/>
          <p:cNvSpPr txBox="1">
            <a:spLocks noChangeArrowheads="1"/>
          </p:cNvSpPr>
          <p:nvPr/>
        </p:nvSpPr>
        <p:spPr bwMode="auto">
          <a:xfrm>
            <a:off x="1687964" y="1905000"/>
            <a:ext cx="64633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100</a:t>
            </a:r>
          </a:p>
        </p:txBody>
      </p:sp>
      <p:sp>
        <p:nvSpPr>
          <p:cNvPr id="80921" name="Text Box 28"/>
          <p:cNvSpPr txBox="1">
            <a:spLocks noChangeArrowheads="1"/>
          </p:cNvSpPr>
          <p:nvPr/>
        </p:nvSpPr>
        <p:spPr bwMode="auto">
          <a:xfrm>
            <a:off x="1857827" y="3276600"/>
            <a:ext cx="49244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62</a:t>
            </a:r>
          </a:p>
        </p:txBody>
      </p:sp>
      <p:sp>
        <p:nvSpPr>
          <p:cNvPr id="80922" name="Text Box 29"/>
          <p:cNvSpPr txBox="1">
            <a:spLocks noChangeArrowheads="1"/>
          </p:cNvSpPr>
          <p:nvPr/>
        </p:nvSpPr>
        <p:spPr bwMode="auto">
          <a:xfrm>
            <a:off x="1857827" y="4724400"/>
            <a:ext cx="49244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30</a:t>
            </a:r>
          </a:p>
        </p:txBody>
      </p:sp>
      <p:sp>
        <p:nvSpPr>
          <p:cNvPr id="80923" name="Line 30"/>
          <p:cNvSpPr>
            <a:spLocks noChangeShapeType="1"/>
          </p:cNvSpPr>
          <p:nvPr/>
        </p:nvSpPr>
        <p:spPr bwMode="auto">
          <a:xfrm>
            <a:off x="2373764" y="2133600"/>
            <a:ext cx="228600"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solidFill>
                <a:srgbClr val="000000"/>
              </a:solidFill>
              <a:latin typeface="Gill Sans MT"/>
              <a:cs typeface="Gill Sans MT"/>
            </a:endParaRPr>
          </a:p>
        </p:txBody>
      </p:sp>
      <p:sp>
        <p:nvSpPr>
          <p:cNvPr id="80924" name="Line 31"/>
          <p:cNvSpPr>
            <a:spLocks noChangeShapeType="1"/>
          </p:cNvSpPr>
          <p:nvPr/>
        </p:nvSpPr>
        <p:spPr bwMode="auto">
          <a:xfrm>
            <a:off x="2373764" y="3505200"/>
            <a:ext cx="228600"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solidFill>
                <a:srgbClr val="000000"/>
              </a:solidFill>
              <a:latin typeface="Gill Sans MT"/>
              <a:cs typeface="Gill Sans MT"/>
            </a:endParaRPr>
          </a:p>
        </p:txBody>
      </p:sp>
      <p:sp>
        <p:nvSpPr>
          <p:cNvPr id="80925" name="Line 32"/>
          <p:cNvSpPr>
            <a:spLocks noChangeShapeType="1"/>
          </p:cNvSpPr>
          <p:nvPr/>
        </p:nvSpPr>
        <p:spPr bwMode="auto">
          <a:xfrm>
            <a:off x="2373764" y="4953000"/>
            <a:ext cx="228600"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a:solidFill>
                <a:srgbClr val="000000"/>
              </a:solidFill>
              <a:latin typeface="Gill Sans MT"/>
              <a:cs typeface="Gill Sans MT"/>
            </a:endParaRPr>
          </a:p>
        </p:txBody>
      </p:sp>
      <p:sp>
        <p:nvSpPr>
          <p:cNvPr id="80926" name="Text Box 33"/>
          <p:cNvSpPr txBox="1">
            <a:spLocks noChangeArrowheads="1"/>
          </p:cNvSpPr>
          <p:nvPr/>
        </p:nvSpPr>
        <p:spPr bwMode="auto">
          <a:xfrm>
            <a:off x="2140853" y="6248400"/>
            <a:ext cx="166914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a:solidFill>
                  <a:srgbClr val="000000"/>
                </a:solidFill>
                <a:latin typeface="Gill Sans MT"/>
                <a:cs typeface="Gill Sans MT"/>
              </a:rPr>
              <a:t>BLOSUM80</a:t>
            </a:r>
          </a:p>
        </p:txBody>
      </p:sp>
      <p:sp>
        <p:nvSpPr>
          <p:cNvPr id="80927" name="Rectangle 34"/>
          <p:cNvSpPr>
            <a:spLocks noChangeArrowheads="1"/>
          </p:cNvSpPr>
          <p:nvPr/>
        </p:nvSpPr>
        <p:spPr bwMode="auto">
          <a:xfrm>
            <a:off x="2526164" y="2114550"/>
            <a:ext cx="1006475" cy="704850"/>
          </a:xfrm>
          <a:prstGeom prst="rect">
            <a:avLst/>
          </a:prstGeom>
          <a:solidFill>
            <a:srgbClr val="FFFF99"/>
          </a:solidFill>
          <a:ln w="12700">
            <a:solidFill>
              <a:schemeClr val="tx1"/>
            </a:solidFill>
            <a:miter lim="800000"/>
            <a:headEnd type="none" w="sm" len="sm"/>
            <a:tailEnd type="none" w="sm" len="sm"/>
          </a:ln>
        </p:spPr>
        <p:txBody>
          <a:bodyPr wrap="none" anchor="ctr"/>
          <a:lstStyle/>
          <a:p>
            <a:endParaRPr lang="en-US">
              <a:solidFill>
                <a:srgbClr val="000000"/>
              </a:solidFill>
              <a:latin typeface="Gill Sans MT"/>
              <a:cs typeface="Gill Sans MT"/>
            </a:endParaRPr>
          </a:p>
        </p:txBody>
      </p:sp>
      <p:sp>
        <p:nvSpPr>
          <p:cNvPr id="80928" name="Text Box 35"/>
          <p:cNvSpPr txBox="1">
            <a:spLocks noChangeArrowheads="1"/>
          </p:cNvSpPr>
          <p:nvPr/>
        </p:nvSpPr>
        <p:spPr bwMode="auto">
          <a:xfrm rot="-3054508">
            <a:off x="4911805" y="2572693"/>
            <a:ext cx="117231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a:solidFill>
                  <a:srgbClr val="000000"/>
                </a:solidFill>
                <a:latin typeface="Gill Sans MT"/>
                <a:cs typeface="Gill Sans MT"/>
              </a:rPr>
              <a:t>collapse</a:t>
            </a:r>
          </a:p>
        </p:txBody>
      </p:sp>
      <p:sp>
        <p:nvSpPr>
          <p:cNvPr id="80929" name="Text Box 36"/>
          <p:cNvSpPr txBox="1">
            <a:spLocks noChangeArrowheads="1"/>
          </p:cNvSpPr>
          <p:nvPr/>
        </p:nvSpPr>
        <p:spPr bwMode="auto">
          <a:xfrm rot="-3054508">
            <a:off x="7426405" y="3334693"/>
            <a:ext cx="117231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a:solidFill>
                  <a:srgbClr val="000000"/>
                </a:solidFill>
                <a:latin typeface="Gill Sans MT"/>
                <a:cs typeface="Gill Sans MT"/>
              </a:rPr>
              <a:t>collapse</a:t>
            </a:r>
          </a:p>
        </p:txBody>
      </p:sp>
      <p:sp>
        <p:nvSpPr>
          <p:cNvPr id="80930" name="Text Box 37"/>
          <p:cNvSpPr txBox="1">
            <a:spLocks noChangeArrowheads="1"/>
          </p:cNvSpPr>
          <p:nvPr/>
        </p:nvSpPr>
        <p:spPr bwMode="auto">
          <a:xfrm rot="-3054508">
            <a:off x="2549605" y="1994843"/>
            <a:ext cx="117231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a:solidFill>
                  <a:srgbClr val="000000"/>
                </a:solidFill>
                <a:latin typeface="Gill Sans MT"/>
                <a:cs typeface="Gill Sans MT"/>
              </a:rPr>
              <a:t>collapse</a:t>
            </a:r>
          </a:p>
        </p:txBody>
      </p:sp>
      <p:sp>
        <p:nvSpPr>
          <p:cNvPr id="35" name="Text Box 2"/>
          <p:cNvSpPr txBox="1">
            <a:spLocks noChangeArrowheads="1"/>
          </p:cNvSpPr>
          <p:nvPr/>
        </p:nvSpPr>
        <p:spPr bwMode="auto">
          <a:xfrm>
            <a:off x="3429000" y="381000"/>
            <a:ext cx="289875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BLOSUM Matrices</a:t>
            </a:r>
          </a:p>
        </p:txBody>
      </p:sp>
    </p:spTree>
    <p:extLst>
      <p:ext uri="{BB962C8B-B14F-4D97-AF65-F5344CB8AC3E}">
        <p14:creationId xmlns:p14="http://schemas.microsoft.com/office/powerpoint/2010/main" val="1476883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6211669"/>
            <a:ext cx="1028196" cy="646331"/>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Page 70</a:t>
            </a:r>
          </a:p>
        </p:txBody>
      </p:sp>
      <p:sp>
        <p:nvSpPr>
          <p:cNvPr id="6" name="Text Box 6"/>
          <p:cNvSpPr txBox="1">
            <a:spLocks noChangeArrowheads="1"/>
          </p:cNvSpPr>
          <p:nvPr/>
        </p:nvSpPr>
        <p:spPr bwMode="auto">
          <a:xfrm>
            <a:off x="1905000" y="76200"/>
            <a:ext cx="5843391"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Sequence alignment: protein sequences</a:t>
            </a:r>
          </a:p>
          <a:p>
            <a:pPr algn="ctr"/>
            <a:r>
              <a:rPr lang="en-US" sz="2800" dirty="0">
                <a:solidFill>
                  <a:srgbClr val="000000"/>
                </a:solidFill>
                <a:latin typeface="Gill Sans MT"/>
                <a:cs typeface="Gill Sans MT"/>
              </a:rPr>
              <a:t>can be more informative than DNA</a:t>
            </a:r>
          </a:p>
        </p:txBody>
      </p:sp>
      <p:sp>
        <p:nvSpPr>
          <p:cNvPr id="7" name="Text Box 7"/>
          <p:cNvSpPr txBox="1">
            <a:spLocks noChangeArrowheads="1"/>
          </p:cNvSpPr>
          <p:nvPr/>
        </p:nvSpPr>
        <p:spPr bwMode="auto">
          <a:xfrm>
            <a:off x="1295400" y="1362075"/>
            <a:ext cx="7924800" cy="48936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solidFill>
                  <a:srgbClr val="000000"/>
                </a:solidFill>
                <a:latin typeface="Gill Sans MT"/>
                <a:cs typeface="Gill Sans MT"/>
              </a:rPr>
              <a:t>• protein is more informative (20 vs 4 characters);</a:t>
            </a:r>
          </a:p>
          <a:p>
            <a:r>
              <a:rPr lang="en-US" dirty="0">
                <a:solidFill>
                  <a:srgbClr val="000000"/>
                </a:solidFill>
                <a:latin typeface="Gill Sans MT"/>
                <a:cs typeface="Gill Sans MT"/>
              </a:rPr>
              <a:t>  many amino acids share related biophysical properties</a:t>
            </a:r>
          </a:p>
          <a:p>
            <a:endParaRPr lang="en-US" dirty="0">
              <a:solidFill>
                <a:srgbClr val="000000"/>
              </a:solidFill>
              <a:latin typeface="Gill Sans MT"/>
              <a:cs typeface="Gill Sans MT"/>
            </a:endParaRPr>
          </a:p>
          <a:p>
            <a:r>
              <a:rPr lang="en-US" dirty="0">
                <a:solidFill>
                  <a:srgbClr val="000000"/>
                </a:solidFill>
                <a:latin typeface="Gill Sans MT"/>
                <a:cs typeface="Gill Sans MT"/>
              </a:rPr>
              <a:t>• codons are degenerate: changes in the third position</a:t>
            </a:r>
          </a:p>
          <a:p>
            <a:r>
              <a:rPr lang="en-US" dirty="0">
                <a:solidFill>
                  <a:srgbClr val="000000"/>
                </a:solidFill>
                <a:latin typeface="Gill Sans MT"/>
                <a:cs typeface="Gill Sans MT"/>
              </a:rPr>
              <a:t>  often do not alter the amino acid that is specified</a:t>
            </a:r>
          </a:p>
          <a:p>
            <a:endParaRPr lang="en-US" dirty="0">
              <a:solidFill>
                <a:srgbClr val="000000"/>
              </a:solidFill>
              <a:latin typeface="Gill Sans MT"/>
              <a:cs typeface="Gill Sans MT"/>
            </a:endParaRPr>
          </a:p>
          <a:p>
            <a:r>
              <a:rPr lang="en-US" dirty="0">
                <a:solidFill>
                  <a:srgbClr val="000000"/>
                </a:solidFill>
                <a:latin typeface="Gill Sans MT"/>
                <a:cs typeface="Gill Sans MT"/>
              </a:rPr>
              <a:t>• protein sequences offer a longer “look-back” time</a:t>
            </a:r>
            <a:br>
              <a:rPr lang="en-US" dirty="0">
                <a:solidFill>
                  <a:srgbClr val="000000"/>
                </a:solidFill>
                <a:latin typeface="Gill Sans MT"/>
                <a:cs typeface="Gill Sans MT"/>
              </a:rPr>
            </a:br>
            <a:endParaRPr lang="en-US" dirty="0">
              <a:solidFill>
                <a:srgbClr val="000000"/>
              </a:solidFill>
              <a:latin typeface="Gill Sans MT"/>
              <a:cs typeface="Gill Sans MT"/>
            </a:endParaRPr>
          </a:p>
          <a:p>
            <a:r>
              <a:rPr lang="en-US" dirty="0">
                <a:solidFill>
                  <a:srgbClr val="000000"/>
                </a:solidFill>
                <a:latin typeface="Gill Sans MT"/>
                <a:cs typeface="Gill Sans MT"/>
              </a:rPr>
              <a:t>Example: </a:t>
            </a:r>
            <a:br>
              <a:rPr lang="en-US" dirty="0">
                <a:solidFill>
                  <a:srgbClr val="000000"/>
                </a:solidFill>
                <a:latin typeface="Gill Sans MT"/>
                <a:cs typeface="Gill Sans MT"/>
              </a:rPr>
            </a:br>
            <a:r>
              <a:rPr lang="en-US" dirty="0">
                <a:solidFill>
                  <a:srgbClr val="000000"/>
                </a:solidFill>
                <a:latin typeface="Gill Sans MT"/>
                <a:cs typeface="Gill Sans MT"/>
              </a:rPr>
              <a:t>--searching for plant globins using human beta globin 	DNA yields no matches; </a:t>
            </a:r>
            <a:br>
              <a:rPr lang="en-US" dirty="0">
                <a:solidFill>
                  <a:srgbClr val="000000"/>
                </a:solidFill>
                <a:latin typeface="Gill Sans MT"/>
                <a:cs typeface="Gill Sans MT"/>
              </a:rPr>
            </a:br>
            <a:r>
              <a:rPr lang="en-US" dirty="0">
                <a:solidFill>
                  <a:srgbClr val="000000"/>
                </a:solidFill>
                <a:latin typeface="Gill Sans MT"/>
                <a:cs typeface="Gill Sans MT"/>
              </a:rPr>
              <a:t>--searching for plant globins using human beta globin</a:t>
            </a:r>
          </a:p>
          <a:p>
            <a:r>
              <a:rPr lang="en-US" dirty="0">
                <a:solidFill>
                  <a:srgbClr val="000000"/>
                </a:solidFill>
                <a:latin typeface="Gill Sans MT"/>
                <a:cs typeface="Gill Sans MT"/>
              </a:rPr>
              <a:t>	protein yields many matches</a:t>
            </a:r>
          </a:p>
        </p:txBody>
      </p:sp>
      <p:sp>
        <p:nvSpPr>
          <p:cNvPr id="8" name="Line 1028"/>
          <p:cNvSpPr>
            <a:spLocks noChangeShapeType="1"/>
          </p:cNvSpPr>
          <p:nvPr/>
        </p:nvSpPr>
        <p:spPr bwMode="auto">
          <a:xfrm>
            <a:off x="1295400" y="1066800"/>
            <a:ext cx="7620000" cy="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Tree>
    <p:extLst>
      <p:ext uri="{BB962C8B-B14F-4D97-AF65-F5344CB8AC3E}">
        <p14:creationId xmlns:p14="http://schemas.microsoft.com/office/powerpoint/2010/main" val="7190792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a:t>Summary of PAM and BLOSUM matrices</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3-18</a:t>
            </a:r>
          </a:p>
          <a:p>
            <a:r>
              <a:rPr lang="en-US" dirty="0">
                <a:solidFill>
                  <a:schemeClr val="bg1">
                    <a:lumMod val="50000"/>
                  </a:schemeClr>
                </a:solidFill>
              </a:rPr>
              <a:t>Page 94</a:t>
            </a:r>
          </a:p>
        </p:txBody>
      </p:sp>
      <p:sp>
        <p:nvSpPr>
          <p:cNvPr id="10" name="TextBox 9"/>
          <p:cNvSpPr txBox="1"/>
          <p:nvPr/>
        </p:nvSpPr>
        <p:spPr>
          <a:xfrm>
            <a:off x="1295400" y="5410200"/>
            <a:ext cx="7467600" cy="1200328"/>
          </a:xfrm>
          <a:prstGeom prst="rect">
            <a:avLst/>
          </a:prstGeom>
          <a:noFill/>
          <a:ln>
            <a:solidFill>
              <a:srgbClr val="000000"/>
            </a:solidFill>
          </a:ln>
        </p:spPr>
        <p:txBody>
          <a:bodyPr wrap="square" rtlCol="0">
            <a:spAutoFit/>
          </a:bodyPr>
          <a:lstStyle/>
          <a:p>
            <a:r>
              <a:rPr lang="en-US" sz="2400" dirty="0"/>
              <a:t>A higher PAM number, and a lower BLOSUM number, tends to correspond to a matrix tuned to more divergent proteins.</a:t>
            </a:r>
          </a:p>
        </p:txBody>
      </p:sp>
      <p:pic>
        <p:nvPicPr>
          <p:cNvPr id="3" name="Picture 2" descr="Screen Shot 2016-02-27 at 5.30.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700" y="2127422"/>
            <a:ext cx="7556500" cy="2304878"/>
          </a:xfrm>
          <a:prstGeom prst="rect">
            <a:avLst/>
          </a:prstGeom>
        </p:spPr>
      </p:pic>
    </p:spTree>
    <p:extLst>
      <p:ext uri="{BB962C8B-B14F-4D97-AF65-F5344CB8AC3E}">
        <p14:creationId xmlns:p14="http://schemas.microsoft.com/office/powerpoint/2010/main" val="26260894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1219200" y="1143000"/>
            <a:ext cx="7543800" cy="52629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solidFill>
                  <a:srgbClr val="000000"/>
                </a:solidFill>
                <a:latin typeface="Gill Sans MT"/>
                <a:cs typeface="Gill Sans MT"/>
              </a:rPr>
              <a:t>PAM matrices are based on global alignments </a:t>
            </a:r>
          </a:p>
          <a:p>
            <a:r>
              <a:rPr lang="en-US" dirty="0">
                <a:solidFill>
                  <a:srgbClr val="000000"/>
                </a:solidFill>
                <a:latin typeface="Gill Sans MT"/>
                <a:cs typeface="Gill Sans MT"/>
              </a:rPr>
              <a:t>of closely related proteins. </a:t>
            </a:r>
          </a:p>
          <a:p>
            <a:endParaRPr lang="en-US" dirty="0">
              <a:solidFill>
                <a:srgbClr val="000000"/>
              </a:solidFill>
              <a:latin typeface="Gill Sans MT"/>
              <a:cs typeface="Gill Sans MT"/>
            </a:endParaRPr>
          </a:p>
          <a:p>
            <a:r>
              <a:rPr lang="en-US" dirty="0">
                <a:solidFill>
                  <a:srgbClr val="000000"/>
                </a:solidFill>
                <a:latin typeface="Gill Sans MT"/>
                <a:cs typeface="Gill Sans MT"/>
              </a:rPr>
              <a:t>The PAM1 is the matrix calculated from comparisons </a:t>
            </a:r>
          </a:p>
          <a:p>
            <a:r>
              <a:rPr lang="en-US" dirty="0">
                <a:solidFill>
                  <a:srgbClr val="000000"/>
                </a:solidFill>
                <a:latin typeface="Gill Sans MT"/>
                <a:cs typeface="Gill Sans MT"/>
              </a:rPr>
              <a:t>of sequences with no more than 1% divergence. At an evolutionary interval of PAM1, one change has occurred over a length of 100 amino acids.</a:t>
            </a:r>
          </a:p>
          <a:p>
            <a:endParaRPr lang="en-US" dirty="0">
              <a:solidFill>
                <a:srgbClr val="000000"/>
              </a:solidFill>
              <a:latin typeface="Gill Sans MT"/>
              <a:cs typeface="Gill Sans MT"/>
            </a:endParaRPr>
          </a:p>
          <a:p>
            <a:r>
              <a:rPr lang="en-US" dirty="0">
                <a:solidFill>
                  <a:srgbClr val="000000"/>
                </a:solidFill>
                <a:latin typeface="Gill Sans MT"/>
                <a:cs typeface="Gill Sans MT"/>
              </a:rPr>
              <a:t>Other PAM matrices are extrapolated from PAM1. For PAM250, 250 changes have occurred for two proteins over a length of 100 amino acids.</a:t>
            </a:r>
          </a:p>
          <a:p>
            <a:endParaRPr lang="en-US" dirty="0">
              <a:solidFill>
                <a:srgbClr val="000000"/>
              </a:solidFill>
              <a:latin typeface="Gill Sans MT"/>
              <a:cs typeface="Gill Sans MT"/>
            </a:endParaRPr>
          </a:p>
          <a:p>
            <a:r>
              <a:rPr lang="en-US" dirty="0">
                <a:solidFill>
                  <a:srgbClr val="000000"/>
                </a:solidFill>
                <a:latin typeface="Gill Sans MT"/>
                <a:cs typeface="Gill Sans MT"/>
              </a:rPr>
              <a:t>All the PAM data come from closely related proteins</a:t>
            </a:r>
          </a:p>
          <a:p>
            <a:r>
              <a:rPr lang="en-US" dirty="0">
                <a:solidFill>
                  <a:srgbClr val="000000"/>
                </a:solidFill>
                <a:latin typeface="Gill Sans MT"/>
                <a:cs typeface="Gill Sans MT"/>
              </a:rPr>
              <a:t>(&gt;85% amino acid identity).</a:t>
            </a:r>
            <a:endParaRPr lang="en-US" sz="3200" dirty="0">
              <a:solidFill>
                <a:srgbClr val="000000"/>
              </a:solidFill>
              <a:latin typeface="Gill Sans MT"/>
              <a:cs typeface="Gill Sans MT"/>
            </a:endParaRPr>
          </a:p>
        </p:txBody>
      </p:sp>
      <p:sp>
        <p:nvSpPr>
          <p:cNvPr id="83971" name="Text Box 3"/>
          <p:cNvSpPr txBox="1">
            <a:spLocks noChangeArrowheads="1"/>
          </p:cNvSpPr>
          <p:nvPr/>
        </p:nvSpPr>
        <p:spPr bwMode="auto">
          <a:xfrm>
            <a:off x="2057400" y="238780"/>
            <a:ext cx="603870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PAM matrices: Point-accepted mutations</a:t>
            </a:r>
          </a:p>
        </p:txBody>
      </p:sp>
    </p:spTree>
    <p:extLst>
      <p:ext uri="{BB962C8B-B14F-4D97-AF65-F5344CB8AC3E}">
        <p14:creationId xmlns:p14="http://schemas.microsoft.com/office/powerpoint/2010/main" val="23960639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3-19</a:t>
            </a:r>
          </a:p>
          <a:p>
            <a:r>
              <a:rPr lang="en-US" dirty="0">
                <a:solidFill>
                  <a:schemeClr val="bg1">
                    <a:lumMod val="50000"/>
                  </a:schemeClr>
                </a:solidFill>
              </a:rPr>
              <a:t>Page 95</a:t>
            </a:r>
          </a:p>
        </p:txBody>
      </p:sp>
      <p:pic>
        <p:nvPicPr>
          <p:cNvPr id="3" name="Picture 2" descr="Screen Shot 2016-02-27 at 5.30.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825500"/>
            <a:ext cx="7086600" cy="5270500"/>
          </a:xfrm>
          <a:prstGeom prst="rect">
            <a:avLst/>
          </a:prstGeom>
        </p:spPr>
      </p:pic>
      <p:sp>
        <p:nvSpPr>
          <p:cNvPr id="6" name="Text Box 5"/>
          <p:cNvSpPr txBox="1">
            <a:spLocks noChangeArrowheads="1"/>
          </p:cNvSpPr>
          <p:nvPr/>
        </p:nvSpPr>
        <p:spPr bwMode="auto">
          <a:xfrm>
            <a:off x="2387945" y="152400"/>
            <a:ext cx="6451255"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dirty="0">
                <a:latin typeface="Gill Sans MT"/>
                <a:cs typeface="Gill Sans MT"/>
              </a:rPr>
              <a:t>Two randomly diverging protein sequences change</a:t>
            </a:r>
          </a:p>
          <a:p>
            <a:pPr algn="ctr"/>
            <a:r>
              <a:rPr lang="en-US" dirty="0">
                <a:latin typeface="Gill Sans MT"/>
                <a:cs typeface="Gill Sans MT"/>
              </a:rPr>
              <a:t>in a negatively exponential fashion</a:t>
            </a:r>
          </a:p>
        </p:txBody>
      </p:sp>
    </p:spTree>
    <p:extLst>
      <p:ext uri="{BB962C8B-B14F-4D97-AF65-F5344CB8AC3E}">
        <p14:creationId xmlns:p14="http://schemas.microsoft.com/office/powerpoint/2010/main" val="21863883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954107"/>
          </a:xfrm>
          <a:prstGeom prst="rect">
            <a:avLst/>
          </a:prstGeom>
          <a:noFill/>
        </p:spPr>
        <p:txBody>
          <a:bodyPr wrap="square" rtlCol="0">
            <a:spAutoFit/>
          </a:bodyPr>
          <a:lstStyle/>
          <a:p>
            <a:pPr algn="ctr"/>
            <a:r>
              <a:rPr lang="en-US" sz="2800" dirty="0"/>
              <a:t>Correspondence between observed differences (per 100 residues) and evolutionary distance (in PAMs)</a:t>
            </a:r>
          </a:p>
        </p:txBody>
      </p:sp>
      <p:sp>
        <p:nvSpPr>
          <p:cNvPr id="5" name="TextBox 4"/>
          <p:cNvSpPr txBox="1"/>
          <p:nvPr/>
        </p:nvSpPr>
        <p:spPr>
          <a:xfrm>
            <a:off x="14514" y="5905642"/>
            <a:ext cx="1039918"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Table 3-3</a:t>
            </a:r>
          </a:p>
          <a:p>
            <a:r>
              <a:rPr lang="en-US" dirty="0">
                <a:solidFill>
                  <a:schemeClr val="bg1">
                    <a:lumMod val="50000"/>
                  </a:schemeClr>
                </a:solidFill>
              </a:rPr>
              <a:t>Page 95</a:t>
            </a:r>
          </a:p>
        </p:txBody>
      </p:sp>
      <p:pic>
        <p:nvPicPr>
          <p:cNvPr id="3" name="Picture 2" descr="Screen Shot 2016-02-27 at 5.31.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066799"/>
            <a:ext cx="5261607" cy="5732445"/>
          </a:xfrm>
          <a:prstGeom prst="rect">
            <a:avLst/>
          </a:prstGeom>
        </p:spPr>
      </p:pic>
      <p:sp>
        <p:nvSpPr>
          <p:cNvPr id="6" name="TextBox 5"/>
          <p:cNvSpPr txBox="1"/>
          <p:nvPr/>
        </p:nvSpPr>
        <p:spPr>
          <a:xfrm>
            <a:off x="6987563" y="6396335"/>
            <a:ext cx="1546837" cy="461665"/>
          </a:xfrm>
          <a:prstGeom prst="rect">
            <a:avLst/>
          </a:prstGeom>
          <a:noFill/>
        </p:spPr>
        <p:txBody>
          <a:bodyPr wrap="square" rtlCol="0">
            <a:spAutoFit/>
          </a:bodyPr>
          <a:lstStyle/>
          <a:p>
            <a:pPr algn="ctr"/>
            <a:r>
              <a:rPr lang="en-US" sz="2400" dirty="0"/>
              <a:t>PAM 250</a:t>
            </a:r>
          </a:p>
        </p:txBody>
      </p:sp>
      <p:sp>
        <p:nvSpPr>
          <p:cNvPr id="4" name="Rectangle 3"/>
          <p:cNvSpPr/>
          <p:nvPr/>
        </p:nvSpPr>
        <p:spPr>
          <a:xfrm>
            <a:off x="1752600" y="6477000"/>
            <a:ext cx="5334000" cy="3048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987563" y="4648200"/>
            <a:ext cx="1546837" cy="461665"/>
          </a:xfrm>
          <a:prstGeom prst="rect">
            <a:avLst/>
          </a:prstGeom>
          <a:noFill/>
        </p:spPr>
        <p:txBody>
          <a:bodyPr wrap="square" rtlCol="0">
            <a:spAutoFit/>
          </a:bodyPr>
          <a:lstStyle/>
          <a:p>
            <a:pPr algn="ctr"/>
            <a:r>
              <a:rPr lang="en-US" sz="2400" dirty="0"/>
              <a:t>PAM 80</a:t>
            </a:r>
          </a:p>
        </p:txBody>
      </p:sp>
      <p:sp>
        <p:nvSpPr>
          <p:cNvPr id="9" name="Rectangle 8"/>
          <p:cNvSpPr/>
          <p:nvPr/>
        </p:nvSpPr>
        <p:spPr>
          <a:xfrm>
            <a:off x="1752600" y="4728865"/>
            <a:ext cx="5334000" cy="3048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3883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1447800" y="1905000"/>
            <a:ext cx="6836936" cy="304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solidFill>
                  <a:srgbClr val="000000"/>
                </a:solidFill>
                <a:latin typeface="Gill Sans MT"/>
                <a:cs typeface="Gill Sans MT"/>
              </a:rPr>
              <a:t>We will first consider the </a:t>
            </a:r>
            <a:r>
              <a:rPr lang="en-US" b="1" dirty="0">
                <a:solidFill>
                  <a:srgbClr val="000000"/>
                </a:solidFill>
                <a:latin typeface="Gill Sans MT"/>
                <a:cs typeface="Gill Sans MT"/>
              </a:rPr>
              <a:t>global</a:t>
            </a:r>
            <a:r>
              <a:rPr lang="en-US" dirty="0">
                <a:solidFill>
                  <a:srgbClr val="000000"/>
                </a:solidFill>
                <a:latin typeface="Gill Sans MT"/>
                <a:cs typeface="Gill Sans MT"/>
              </a:rPr>
              <a:t> alignment algorithm</a:t>
            </a:r>
          </a:p>
          <a:p>
            <a:r>
              <a:rPr lang="en-US" dirty="0">
                <a:solidFill>
                  <a:srgbClr val="000000"/>
                </a:solidFill>
                <a:latin typeface="Gill Sans MT"/>
                <a:cs typeface="Gill Sans MT"/>
              </a:rPr>
              <a:t>of Needleman and </a:t>
            </a:r>
            <a:r>
              <a:rPr lang="en-US" dirty="0" err="1">
                <a:solidFill>
                  <a:srgbClr val="000000"/>
                </a:solidFill>
                <a:latin typeface="Gill Sans MT"/>
                <a:cs typeface="Gill Sans MT"/>
              </a:rPr>
              <a:t>Wunsch</a:t>
            </a:r>
            <a:r>
              <a:rPr lang="en-US" dirty="0">
                <a:solidFill>
                  <a:srgbClr val="000000"/>
                </a:solidFill>
                <a:latin typeface="Gill Sans MT"/>
                <a:cs typeface="Gill Sans MT"/>
              </a:rPr>
              <a:t> (1970).</a:t>
            </a:r>
          </a:p>
          <a:p>
            <a:endParaRPr lang="en-US" dirty="0">
              <a:solidFill>
                <a:srgbClr val="000000"/>
              </a:solidFill>
              <a:latin typeface="Gill Sans MT"/>
              <a:cs typeface="Gill Sans MT"/>
            </a:endParaRPr>
          </a:p>
          <a:p>
            <a:r>
              <a:rPr lang="en-US" dirty="0">
                <a:solidFill>
                  <a:srgbClr val="000000"/>
                </a:solidFill>
                <a:latin typeface="Gill Sans MT"/>
                <a:cs typeface="Gill Sans MT"/>
              </a:rPr>
              <a:t>We will then explore the </a:t>
            </a:r>
            <a:r>
              <a:rPr lang="en-US" b="1" dirty="0">
                <a:solidFill>
                  <a:srgbClr val="000000"/>
                </a:solidFill>
                <a:latin typeface="Gill Sans MT"/>
                <a:cs typeface="Gill Sans MT"/>
              </a:rPr>
              <a:t>local</a:t>
            </a:r>
            <a:r>
              <a:rPr lang="en-US" dirty="0">
                <a:solidFill>
                  <a:srgbClr val="000000"/>
                </a:solidFill>
                <a:latin typeface="Gill Sans MT"/>
                <a:cs typeface="Gill Sans MT"/>
              </a:rPr>
              <a:t> alignment algorithm</a:t>
            </a:r>
          </a:p>
          <a:p>
            <a:r>
              <a:rPr lang="en-US" dirty="0">
                <a:solidFill>
                  <a:srgbClr val="000000"/>
                </a:solidFill>
                <a:latin typeface="Gill Sans MT"/>
                <a:cs typeface="Gill Sans MT"/>
              </a:rPr>
              <a:t>of Smith and Waterman (1981).</a:t>
            </a:r>
          </a:p>
          <a:p>
            <a:endParaRPr lang="en-US" dirty="0">
              <a:solidFill>
                <a:srgbClr val="000000"/>
              </a:solidFill>
              <a:latin typeface="Gill Sans MT"/>
              <a:cs typeface="Gill Sans MT"/>
            </a:endParaRPr>
          </a:p>
          <a:p>
            <a:r>
              <a:rPr lang="en-US" dirty="0">
                <a:solidFill>
                  <a:srgbClr val="000000"/>
                </a:solidFill>
                <a:latin typeface="Gill Sans MT"/>
                <a:cs typeface="Gill Sans MT"/>
              </a:rPr>
              <a:t>Finally, we will consider </a:t>
            </a:r>
            <a:r>
              <a:rPr lang="en-US" b="1" dirty="0">
                <a:solidFill>
                  <a:srgbClr val="000000"/>
                </a:solidFill>
                <a:latin typeface="Gill Sans MT"/>
                <a:cs typeface="Gill Sans MT"/>
              </a:rPr>
              <a:t>BLAST</a:t>
            </a:r>
            <a:r>
              <a:rPr lang="en-US" dirty="0">
                <a:solidFill>
                  <a:srgbClr val="000000"/>
                </a:solidFill>
                <a:latin typeface="Gill Sans MT"/>
                <a:cs typeface="Gill Sans MT"/>
              </a:rPr>
              <a:t>, a heuristic version</a:t>
            </a:r>
          </a:p>
          <a:p>
            <a:r>
              <a:rPr lang="en-US" dirty="0">
                <a:solidFill>
                  <a:srgbClr val="000000"/>
                </a:solidFill>
                <a:latin typeface="Gill Sans MT"/>
                <a:cs typeface="Gill Sans MT"/>
              </a:rPr>
              <a:t>of Smith-Waterman.</a:t>
            </a:r>
          </a:p>
        </p:txBody>
      </p:sp>
      <p:sp>
        <p:nvSpPr>
          <p:cNvPr id="89091" name="Text Box 3"/>
          <p:cNvSpPr txBox="1">
            <a:spLocks noChangeArrowheads="1"/>
          </p:cNvSpPr>
          <p:nvPr/>
        </p:nvSpPr>
        <p:spPr bwMode="auto">
          <a:xfrm>
            <a:off x="1219200" y="304800"/>
            <a:ext cx="78486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Two kinds of sequence alignment: global and local</a:t>
            </a:r>
          </a:p>
        </p:txBody>
      </p:sp>
      <p:sp>
        <p:nvSpPr>
          <p:cNvPr id="89092" name="Line 4"/>
          <p:cNvSpPr>
            <a:spLocks noChangeShapeType="1"/>
          </p:cNvSpPr>
          <p:nvPr/>
        </p:nvSpPr>
        <p:spPr bwMode="auto">
          <a:xfrm>
            <a:off x="1066800" y="1219200"/>
            <a:ext cx="7924800" cy="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solidFill>
                <a:srgbClr val="000000"/>
              </a:solidFill>
              <a:latin typeface="Gill Sans MT"/>
              <a:cs typeface="Gill Sans MT"/>
            </a:endParaRPr>
          </a:p>
        </p:txBody>
      </p:sp>
    </p:spTree>
    <p:extLst>
      <p:ext uri="{BB962C8B-B14F-4D97-AF65-F5344CB8AC3E}">
        <p14:creationId xmlns:p14="http://schemas.microsoft.com/office/powerpoint/2010/main" val="9232027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p:cNvSpPr txBox="1">
            <a:spLocks noChangeArrowheads="1"/>
          </p:cNvSpPr>
          <p:nvPr/>
        </p:nvSpPr>
        <p:spPr bwMode="auto">
          <a:xfrm>
            <a:off x="1219200" y="1676400"/>
            <a:ext cx="7593695" cy="48936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solidFill>
                  <a:srgbClr val="000000"/>
                </a:solidFill>
                <a:latin typeface="Gill Sans MT"/>
                <a:cs typeface="Gill Sans MT"/>
              </a:rPr>
              <a:t>• Two sequences can be compared in a matrix</a:t>
            </a:r>
          </a:p>
          <a:p>
            <a:r>
              <a:rPr lang="en-US" dirty="0">
                <a:solidFill>
                  <a:srgbClr val="000000"/>
                </a:solidFill>
                <a:latin typeface="Gill Sans MT"/>
                <a:cs typeface="Gill Sans MT"/>
              </a:rPr>
              <a:t>  along x- and y-axes.</a:t>
            </a:r>
          </a:p>
          <a:p>
            <a:endParaRPr lang="en-US" dirty="0">
              <a:solidFill>
                <a:srgbClr val="000000"/>
              </a:solidFill>
              <a:latin typeface="Gill Sans MT"/>
              <a:cs typeface="Gill Sans MT"/>
            </a:endParaRPr>
          </a:p>
          <a:p>
            <a:r>
              <a:rPr lang="en-US" dirty="0">
                <a:solidFill>
                  <a:srgbClr val="000000"/>
                </a:solidFill>
                <a:latin typeface="Gill Sans MT"/>
                <a:cs typeface="Gill Sans MT"/>
              </a:rPr>
              <a:t>• If they are identical, a path along a diagonal </a:t>
            </a:r>
          </a:p>
          <a:p>
            <a:r>
              <a:rPr lang="en-US" dirty="0">
                <a:solidFill>
                  <a:srgbClr val="000000"/>
                </a:solidFill>
                <a:latin typeface="Gill Sans MT"/>
                <a:cs typeface="Gill Sans MT"/>
              </a:rPr>
              <a:t>  can be drawn</a:t>
            </a:r>
          </a:p>
          <a:p>
            <a:endParaRPr lang="en-US" dirty="0">
              <a:solidFill>
                <a:srgbClr val="000000"/>
              </a:solidFill>
              <a:latin typeface="Gill Sans MT"/>
              <a:cs typeface="Gill Sans MT"/>
            </a:endParaRPr>
          </a:p>
          <a:p>
            <a:r>
              <a:rPr lang="en-US" dirty="0">
                <a:solidFill>
                  <a:srgbClr val="000000"/>
                </a:solidFill>
                <a:latin typeface="Gill Sans MT"/>
                <a:cs typeface="Gill Sans MT"/>
              </a:rPr>
              <a:t>• Find the optimal </a:t>
            </a:r>
            <a:r>
              <a:rPr lang="en-US" dirty="0" err="1">
                <a:solidFill>
                  <a:srgbClr val="000000"/>
                </a:solidFill>
                <a:latin typeface="Gill Sans MT"/>
                <a:cs typeface="Gill Sans MT"/>
              </a:rPr>
              <a:t>subpaths</a:t>
            </a:r>
            <a:r>
              <a:rPr lang="en-US" dirty="0">
                <a:solidFill>
                  <a:srgbClr val="000000"/>
                </a:solidFill>
                <a:latin typeface="Gill Sans MT"/>
                <a:cs typeface="Gill Sans MT"/>
              </a:rPr>
              <a:t>, and add them up to achieve</a:t>
            </a:r>
          </a:p>
          <a:p>
            <a:r>
              <a:rPr lang="en-US" dirty="0">
                <a:solidFill>
                  <a:srgbClr val="000000"/>
                </a:solidFill>
                <a:latin typeface="Gill Sans MT"/>
                <a:cs typeface="Gill Sans MT"/>
              </a:rPr>
              <a:t>  the best score. This involves</a:t>
            </a:r>
          </a:p>
          <a:p>
            <a:r>
              <a:rPr lang="en-US" dirty="0">
                <a:solidFill>
                  <a:srgbClr val="000000"/>
                </a:solidFill>
                <a:latin typeface="Gill Sans MT"/>
                <a:cs typeface="Gill Sans MT"/>
              </a:rPr>
              <a:t>	--adding gaps when needed</a:t>
            </a:r>
          </a:p>
          <a:p>
            <a:r>
              <a:rPr lang="en-US" dirty="0">
                <a:solidFill>
                  <a:srgbClr val="000000"/>
                </a:solidFill>
                <a:latin typeface="Gill Sans MT"/>
                <a:cs typeface="Gill Sans MT"/>
              </a:rPr>
              <a:t>	--allowing for conservative substitutions</a:t>
            </a:r>
          </a:p>
          <a:p>
            <a:r>
              <a:rPr lang="en-US" dirty="0">
                <a:solidFill>
                  <a:srgbClr val="000000"/>
                </a:solidFill>
                <a:latin typeface="Gill Sans MT"/>
                <a:cs typeface="Gill Sans MT"/>
              </a:rPr>
              <a:t>	--choosing a scoring system (simple or complicated)</a:t>
            </a:r>
          </a:p>
          <a:p>
            <a:endParaRPr lang="en-US" dirty="0">
              <a:solidFill>
                <a:srgbClr val="000000"/>
              </a:solidFill>
              <a:latin typeface="Gill Sans MT"/>
              <a:cs typeface="Gill Sans MT"/>
            </a:endParaRPr>
          </a:p>
          <a:p>
            <a:pPr>
              <a:buFontTx/>
              <a:buChar char="•"/>
            </a:pPr>
            <a:r>
              <a:rPr lang="en-US" dirty="0">
                <a:solidFill>
                  <a:srgbClr val="000000"/>
                </a:solidFill>
                <a:latin typeface="Gill Sans MT"/>
                <a:cs typeface="Gill Sans MT"/>
              </a:rPr>
              <a:t> N-W is guaranteed to find optimal alignment(s) </a:t>
            </a:r>
          </a:p>
        </p:txBody>
      </p:sp>
      <p:sp>
        <p:nvSpPr>
          <p:cNvPr id="90115" name="Text Box 3"/>
          <p:cNvSpPr txBox="1">
            <a:spLocks noChangeArrowheads="1"/>
          </p:cNvSpPr>
          <p:nvPr/>
        </p:nvSpPr>
        <p:spPr bwMode="auto">
          <a:xfrm>
            <a:off x="2362200" y="152400"/>
            <a:ext cx="5413135"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Global alignment with the algorithm</a:t>
            </a:r>
          </a:p>
          <a:p>
            <a:pPr algn="ctr"/>
            <a:r>
              <a:rPr lang="en-US" sz="2800" dirty="0">
                <a:solidFill>
                  <a:srgbClr val="000000"/>
                </a:solidFill>
                <a:latin typeface="Gill Sans MT"/>
                <a:cs typeface="Gill Sans MT"/>
              </a:rPr>
              <a:t>of Needleman and </a:t>
            </a:r>
            <a:r>
              <a:rPr lang="en-US" sz="2800" dirty="0" err="1">
                <a:solidFill>
                  <a:srgbClr val="000000"/>
                </a:solidFill>
                <a:latin typeface="Gill Sans MT"/>
                <a:cs typeface="Gill Sans MT"/>
              </a:rPr>
              <a:t>Wunsch</a:t>
            </a:r>
            <a:r>
              <a:rPr lang="en-US" sz="2800" dirty="0">
                <a:solidFill>
                  <a:srgbClr val="000000"/>
                </a:solidFill>
                <a:latin typeface="Gill Sans MT"/>
                <a:cs typeface="Gill Sans MT"/>
              </a:rPr>
              <a:t> (1970)</a:t>
            </a:r>
          </a:p>
        </p:txBody>
      </p:sp>
      <p:sp>
        <p:nvSpPr>
          <p:cNvPr id="90116" name="Line 4"/>
          <p:cNvSpPr>
            <a:spLocks noChangeShapeType="1"/>
          </p:cNvSpPr>
          <p:nvPr/>
        </p:nvSpPr>
        <p:spPr bwMode="auto">
          <a:xfrm>
            <a:off x="1219200" y="1447800"/>
            <a:ext cx="7467600" cy="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solidFill>
                <a:srgbClr val="000000"/>
              </a:solidFill>
              <a:latin typeface="Gill Sans MT"/>
              <a:cs typeface="Gill Sans MT"/>
            </a:endParaRPr>
          </a:p>
        </p:txBody>
      </p:sp>
    </p:spTree>
    <p:extLst>
      <p:ext uri="{BB962C8B-B14F-4D97-AF65-F5344CB8AC3E}">
        <p14:creationId xmlns:p14="http://schemas.microsoft.com/office/powerpoint/2010/main" val="33381800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2"/>
          <p:cNvSpPr txBox="1">
            <a:spLocks noChangeArrowheads="1"/>
          </p:cNvSpPr>
          <p:nvPr/>
        </p:nvSpPr>
        <p:spPr bwMode="auto">
          <a:xfrm>
            <a:off x="1752600" y="2514600"/>
            <a:ext cx="4636606"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[1] set up a matrix</a:t>
            </a:r>
          </a:p>
          <a:p>
            <a:endParaRPr lang="en-US">
              <a:solidFill>
                <a:srgbClr val="000000"/>
              </a:solidFill>
              <a:latin typeface="Gill Sans MT"/>
              <a:cs typeface="Gill Sans MT"/>
            </a:endParaRPr>
          </a:p>
          <a:p>
            <a:r>
              <a:rPr lang="en-US">
                <a:solidFill>
                  <a:srgbClr val="000000"/>
                </a:solidFill>
                <a:latin typeface="Gill Sans MT"/>
                <a:cs typeface="Gill Sans MT"/>
              </a:rPr>
              <a:t>[2] score the matrix</a:t>
            </a:r>
          </a:p>
          <a:p>
            <a:endParaRPr lang="en-US">
              <a:solidFill>
                <a:srgbClr val="000000"/>
              </a:solidFill>
              <a:latin typeface="Gill Sans MT"/>
              <a:cs typeface="Gill Sans MT"/>
            </a:endParaRPr>
          </a:p>
          <a:p>
            <a:r>
              <a:rPr lang="en-US">
                <a:solidFill>
                  <a:srgbClr val="000000"/>
                </a:solidFill>
                <a:latin typeface="Gill Sans MT"/>
                <a:cs typeface="Gill Sans MT"/>
              </a:rPr>
              <a:t>[3] identify the optimal alignment(s)</a:t>
            </a:r>
          </a:p>
        </p:txBody>
      </p:sp>
      <p:sp>
        <p:nvSpPr>
          <p:cNvPr id="91139" name="Text Box 3"/>
          <p:cNvSpPr txBox="1">
            <a:spLocks noChangeArrowheads="1"/>
          </p:cNvSpPr>
          <p:nvPr/>
        </p:nvSpPr>
        <p:spPr bwMode="auto">
          <a:xfrm>
            <a:off x="1905000" y="152400"/>
            <a:ext cx="5932809"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Three steps to global alignment </a:t>
            </a:r>
          </a:p>
          <a:p>
            <a:pPr algn="ctr"/>
            <a:r>
              <a:rPr lang="en-US" sz="2800" dirty="0">
                <a:solidFill>
                  <a:srgbClr val="000000"/>
                </a:solidFill>
                <a:latin typeface="Gill Sans MT"/>
                <a:cs typeface="Gill Sans MT"/>
              </a:rPr>
              <a:t>with the Needleman-</a:t>
            </a:r>
            <a:r>
              <a:rPr lang="en-US" sz="2800" dirty="0" err="1">
                <a:solidFill>
                  <a:srgbClr val="000000"/>
                </a:solidFill>
                <a:latin typeface="Gill Sans MT"/>
                <a:cs typeface="Gill Sans MT"/>
              </a:rPr>
              <a:t>Wunsch</a:t>
            </a:r>
            <a:r>
              <a:rPr lang="en-US" sz="2800" dirty="0">
                <a:solidFill>
                  <a:srgbClr val="000000"/>
                </a:solidFill>
                <a:latin typeface="Gill Sans MT"/>
                <a:cs typeface="Gill Sans MT"/>
              </a:rPr>
              <a:t> algorithm</a:t>
            </a:r>
          </a:p>
        </p:txBody>
      </p:sp>
      <p:sp>
        <p:nvSpPr>
          <p:cNvPr id="91140" name="Line 4"/>
          <p:cNvSpPr>
            <a:spLocks noChangeShapeType="1"/>
          </p:cNvSpPr>
          <p:nvPr/>
        </p:nvSpPr>
        <p:spPr bwMode="auto">
          <a:xfrm>
            <a:off x="1600200" y="1600200"/>
            <a:ext cx="6781800" cy="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solidFill>
                <a:srgbClr val="000000"/>
              </a:solidFill>
              <a:latin typeface="Gill Sans MT"/>
              <a:cs typeface="Gill Sans MT"/>
            </a:endParaRPr>
          </a:p>
        </p:txBody>
      </p:sp>
    </p:spTree>
    <p:extLst>
      <p:ext uri="{BB962C8B-B14F-4D97-AF65-F5344CB8AC3E}">
        <p14:creationId xmlns:p14="http://schemas.microsoft.com/office/powerpoint/2010/main" val="10024120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055848"/>
            <a:ext cx="3581400" cy="3287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
        <p:nvSpPr>
          <p:cNvPr id="92163" name="Text Box 3"/>
          <p:cNvSpPr txBox="1">
            <a:spLocks noChangeArrowheads="1"/>
          </p:cNvSpPr>
          <p:nvPr/>
        </p:nvSpPr>
        <p:spPr bwMode="auto">
          <a:xfrm>
            <a:off x="533400" y="4648200"/>
            <a:ext cx="7385105"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	[1] identity (stay along a diagonal)</a:t>
            </a:r>
          </a:p>
          <a:p>
            <a:r>
              <a:rPr lang="en-US">
                <a:solidFill>
                  <a:srgbClr val="000000"/>
                </a:solidFill>
                <a:latin typeface="Gill Sans MT"/>
                <a:cs typeface="Gill Sans MT"/>
              </a:rPr>
              <a:t>	[2] mismatch (stay along a diagonal)</a:t>
            </a:r>
          </a:p>
          <a:p>
            <a:r>
              <a:rPr lang="en-US">
                <a:solidFill>
                  <a:srgbClr val="000000"/>
                </a:solidFill>
                <a:latin typeface="Gill Sans MT"/>
                <a:cs typeface="Gill Sans MT"/>
              </a:rPr>
              <a:t>	[3] gap in one sequence (move vertically!)</a:t>
            </a:r>
          </a:p>
          <a:p>
            <a:r>
              <a:rPr lang="en-US">
                <a:solidFill>
                  <a:srgbClr val="000000"/>
                </a:solidFill>
                <a:latin typeface="Gill Sans MT"/>
                <a:cs typeface="Gill Sans MT"/>
              </a:rPr>
              <a:t>	[4] gap in the other sequence (move horizontally!)</a:t>
            </a:r>
          </a:p>
        </p:txBody>
      </p:sp>
      <p:sp>
        <p:nvSpPr>
          <p:cNvPr id="92164" name="Rectangle 4"/>
          <p:cNvSpPr>
            <a:spLocks noChangeArrowheads="1"/>
          </p:cNvSpPr>
          <p:nvPr/>
        </p:nvSpPr>
        <p:spPr bwMode="auto">
          <a:xfrm>
            <a:off x="1219200" y="228600"/>
            <a:ext cx="743888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p>
            <a:r>
              <a:rPr lang="en-US" sz="2800" dirty="0">
                <a:solidFill>
                  <a:srgbClr val="000000"/>
                </a:solidFill>
                <a:latin typeface="Gill Sans MT"/>
                <a:cs typeface="Gill Sans MT"/>
              </a:rPr>
              <a:t>Four possible outcomes in aligning two sequences</a:t>
            </a:r>
          </a:p>
        </p:txBody>
      </p:sp>
      <p:sp>
        <p:nvSpPr>
          <p:cNvPr id="8" name="TextBox 7"/>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3-20</a:t>
            </a:r>
          </a:p>
          <a:p>
            <a:r>
              <a:rPr lang="en-US" dirty="0">
                <a:solidFill>
                  <a:schemeClr val="bg1">
                    <a:lumMod val="50000"/>
                  </a:schemeClr>
                </a:solidFill>
              </a:rPr>
              <a:t>Page 97</a:t>
            </a:r>
          </a:p>
        </p:txBody>
      </p:sp>
    </p:spTree>
    <p:extLst>
      <p:ext uri="{BB962C8B-B14F-4D97-AF65-F5344CB8AC3E}">
        <p14:creationId xmlns:p14="http://schemas.microsoft.com/office/powerpoint/2010/main" val="31914485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3-20</a:t>
            </a:r>
          </a:p>
          <a:p>
            <a:r>
              <a:rPr lang="en-US" dirty="0">
                <a:solidFill>
                  <a:schemeClr val="bg1">
                    <a:lumMod val="50000"/>
                  </a:schemeClr>
                </a:solidFill>
              </a:rPr>
              <a:t>Page 97</a:t>
            </a:r>
          </a:p>
        </p:txBody>
      </p:sp>
      <p:pic>
        <p:nvPicPr>
          <p:cNvPr id="2" name="Picture 1" descr="Screen Shot 2017-01-22 at 6.00.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362200"/>
            <a:ext cx="7404100" cy="2057400"/>
          </a:xfrm>
          <a:prstGeom prst="rect">
            <a:avLst/>
          </a:prstGeom>
        </p:spPr>
      </p:pic>
      <p:sp>
        <p:nvSpPr>
          <p:cNvPr id="5" name="Rectangle 4"/>
          <p:cNvSpPr>
            <a:spLocks noChangeArrowheads="1"/>
          </p:cNvSpPr>
          <p:nvPr/>
        </p:nvSpPr>
        <p:spPr bwMode="auto">
          <a:xfrm>
            <a:off x="1219200" y="228600"/>
            <a:ext cx="743888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p>
            <a:r>
              <a:rPr lang="en-US" sz="2800" dirty="0">
                <a:solidFill>
                  <a:srgbClr val="000000"/>
                </a:solidFill>
                <a:latin typeface="Gill Sans MT"/>
                <a:cs typeface="Gill Sans MT"/>
              </a:rPr>
              <a:t>Four possible outcomes in aligning two sequences</a:t>
            </a:r>
          </a:p>
        </p:txBody>
      </p:sp>
    </p:spTree>
    <p:extLst>
      <p:ext uri="{BB962C8B-B14F-4D97-AF65-F5344CB8AC3E}">
        <p14:creationId xmlns:p14="http://schemas.microsoft.com/office/powerpoint/2010/main" val="40343787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3-21</a:t>
            </a:r>
          </a:p>
          <a:p>
            <a:r>
              <a:rPr lang="en-US" dirty="0">
                <a:solidFill>
                  <a:schemeClr val="bg1">
                    <a:lumMod val="50000"/>
                  </a:schemeClr>
                </a:solidFill>
              </a:rPr>
              <a:t>Page 98</a:t>
            </a:r>
          </a:p>
        </p:txBody>
      </p:sp>
      <p:pic>
        <p:nvPicPr>
          <p:cNvPr id="2" name="Picture 1" descr="Screen Shot 2017-01-22 at 6.03.3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838200"/>
            <a:ext cx="5003800" cy="5257800"/>
          </a:xfrm>
          <a:prstGeom prst="rect">
            <a:avLst/>
          </a:prstGeom>
        </p:spPr>
      </p:pic>
      <p:sp>
        <p:nvSpPr>
          <p:cNvPr id="5" name="TextBox 4"/>
          <p:cNvSpPr txBox="1"/>
          <p:nvPr/>
        </p:nvSpPr>
        <p:spPr>
          <a:xfrm>
            <a:off x="1219200" y="162580"/>
            <a:ext cx="7848600" cy="523220"/>
          </a:xfrm>
          <a:prstGeom prst="rect">
            <a:avLst/>
          </a:prstGeom>
          <a:noFill/>
        </p:spPr>
        <p:txBody>
          <a:bodyPr wrap="square" rtlCol="0">
            <a:spAutoFit/>
          </a:bodyPr>
          <a:lstStyle/>
          <a:p>
            <a:r>
              <a:rPr lang="en-US" sz="2800" dirty="0"/>
              <a:t>Global pairwise alignment using Needleman-</a:t>
            </a:r>
            <a:r>
              <a:rPr lang="en-US" sz="2800" dirty="0" err="1"/>
              <a:t>Wunsch</a:t>
            </a:r>
            <a:endParaRPr lang="en-US" sz="2800" dirty="0"/>
          </a:p>
        </p:txBody>
      </p:sp>
      <p:sp>
        <p:nvSpPr>
          <p:cNvPr id="7" name="TextBox 6"/>
          <p:cNvSpPr txBox="1"/>
          <p:nvPr/>
        </p:nvSpPr>
        <p:spPr>
          <a:xfrm>
            <a:off x="1143000" y="6248400"/>
            <a:ext cx="7848600" cy="461665"/>
          </a:xfrm>
          <a:prstGeom prst="rect">
            <a:avLst/>
          </a:prstGeom>
          <a:noFill/>
        </p:spPr>
        <p:txBody>
          <a:bodyPr wrap="square" rtlCol="0">
            <a:spAutoFit/>
          </a:bodyPr>
          <a:lstStyle/>
          <a:p>
            <a:r>
              <a:rPr lang="en-US" sz="2400" dirty="0"/>
              <a:t>Identify positions of identity (shaded gray).</a:t>
            </a:r>
          </a:p>
        </p:txBody>
      </p:sp>
    </p:spTree>
    <p:extLst>
      <p:ext uri="{BB962C8B-B14F-4D97-AF65-F5344CB8AC3E}">
        <p14:creationId xmlns:p14="http://schemas.microsoft.com/office/powerpoint/2010/main" val="2559464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963" y="76200"/>
            <a:ext cx="7947637" cy="523220"/>
          </a:xfrm>
          <a:prstGeom prst="rect">
            <a:avLst/>
          </a:prstGeom>
          <a:noFill/>
        </p:spPr>
        <p:txBody>
          <a:bodyPr wrap="square" rtlCol="0">
            <a:spAutoFit/>
          </a:bodyPr>
          <a:lstStyle/>
          <a:p>
            <a:pPr algn="ctr"/>
            <a:r>
              <a:rPr lang="en-US" sz="2800" dirty="0"/>
              <a:t>Globin homologs</a:t>
            </a:r>
          </a:p>
        </p:txBody>
      </p:sp>
      <p:sp>
        <p:nvSpPr>
          <p:cNvPr id="5" name="TextBox 4"/>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3.1</a:t>
            </a:r>
          </a:p>
          <a:p>
            <a:r>
              <a:rPr lang="en-US" dirty="0">
                <a:solidFill>
                  <a:schemeClr val="bg1">
                    <a:lumMod val="50000"/>
                  </a:schemeClr>
                </a:solidFill>
              </a:rPr>
              <a:t>Page 71</a:t>
            </a:r>
          </a:p>
        </p:txBody>
      </p:sp>
      <p:pic>
        <p:nvPicPr>
          <p:cNvPr id="3" name="Picture 2" descr="Screen Shot 2016-02-27 at 4.45.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0143" y="838200"/>
            <a:ext cx="7081857" cy="5459388"/>
          </a:xfrm>
          <a:prstGeom prst="rect">
            <a:avLst/>
          </a:prstGeom>
        </p:spPr>
      </p:pic>
      <p:sp>
        <p:nvSpPr>
          <p:cNvPr id="10" name="TextBox 9"/>
          <p:cNvSpPr txBox="1"/>
          <p:nvPr/>
        </p:nvSpPr>
        <p:spPr>
          <a:xfrm>
            <a:off x="838200" y="1219200"/>
            <a:ext cx="1752600" cy="461665"/>
          </a:xfrm>
          <a:prstGeom prst="rect">
            <a:avLst/>
          </a:prstGeom>
          <a:solidFill>
            <a:srgbClr val="FFFFFF"/>
          </a:solidFill>
          <a:ln>
            <a:solidFill>
              <a:srgbClr val="000000"/>
            </a:solidFill>
          </a:ln>
        </p:spPr>
        <p:txBody>
          <a:bodyPr wrap="square" rtlCol="0">
            <a:spAutoFit/>
          </a:bodyPr>
          <a:lstStyle/>
          <a:p>
            <a:r>
              <a:rPr lang="en-US" sz="2400" dirty="0"/>
              <a:t>myoglobin</a:t>
            </a:r>
          </a:p>
        </p:txBody>
      </p:sp>
      <p:sp>
        <p:nvSpPr>
          <p:cNvPr id="6" name="TextBox 5"/>
          <p:cNvSpPr txBox="1"/>
          <p:nvPr/>
        </p:nvSpPr>
        <p:spPr>
          <a:xfrm>
            <a:off x="6781800" y="3352800"/>
            <a:ext cx="1752600" cy="461665"/>
          </a:xfrm>
          <a:prstGeom prst="rect">
            <a:avLst/>
          </a:prstGeom>
          <a:solidFill>
            <a:srgbClr val="FFFFFF"/>
          </a:solidFill>
          <a:ln>
            <a:solidFill>
              <a:srgbClr val="000000"/>
            </a:solidFill>
          </a:ln>
        </p:spPr>
        <p:txBody>
          <a:bodyPr wrap="square" rtlCol="0">
            <a:spAutoFit/>
          </a:bodyPr>
          <a:lstStyle/>
          <a:p>
            <a:r>
              <a:rPr lang="en-US" sz="2400" dirty="0"/>
              <a:t>hemoglobin</a:t>
            </a:r>
          </a:p>
        </p:txBody>
      </p:sp>
      <p:sp>
        <p:nvSpPr>
          <p:cNvPr id="7" name="TextBox 6"/>
          <p:cNvSpPr txBox="1"/>
          <p:nvPr/>
        </p:nvSpPr>
        <p:spPr>
          <a:xfrm>
            <a:off x="1524000" y="6248400"/>
            <a:ext cx="1752600" cy="461665"/>
          </a:xfrm>
          <a:prstGeom prst="rect">
            <a:avLst/>
          </a:prstGeom>
          <a:solidFill>
            <a:srgbClr val="FFFFFF"/>
          </a:solidFill>
          <a:ln>
            <a:solidFill>
              <a:srgbClr val="000000"/>
            </a:solidFill>
          </a:ln>
        </p:spPr>
        <p:txBody>
          <a:bodyPr wrap="square" rtlCol="0">
            <a:spAutoFit/>
          </a:bodyPr>
          <a:lstStyle/>
          <a:p>
            <a:r>
              <a:rPr lang="en-US" sz="2400" dirty="0"/>
              <a:t>beta globin</a:t>
            </a:r>
          </a:p>
        </p:txBody>
      </p:sp>
      <p:sp>
        <p:nvSpPr>
          <p:cNvPr id="8" name="TextBox 7"/>
          <p:cNvSpPr txBox="1"/>
          <p:nvPr/>
        </p:nvSpPr>
        <p:spPr>
          <a:xfrm>
            <a:off x="4343400" y="6248400"/>
            <a:ext cx="4648200" cy="461665"/>
          </a:xfrm>
          <a:prstGeom prst="rect">
            <a:avLst/>
          </a:prstGeom>
          <a:solidFill>
            <a:srgbClr val="FFFFFF"/>
          </a:solidFill>
          <a:ln>
            <a:solidFill>
              <a:srgbClr val="000000"/>
            </a:solidFill>
          </a:ln>
        </p:spPr>
        <p:txBody>
          <a:bodyPr wrap="square" rtlCol="0">
            <a:spAutoFit/>
          </a:bodyPr>
          <a:lstStyle/>
          <a:p>
            <a:r>
              <a:rPr lang="en-US" sz="2400" dirty="0"/>
              <a:t>beta globin and myoglobin (aligned)</a:t>
            </a:r>
          </a:p>
        </p:txBody>
      </p:sp>
    </p:spTree>
    <p:extLst>
      <p:ext uri="{BB962C8B-B14F-4D97-AF65-F5344CB8AC3E}">
        <p14:creationId xmlns:p14="http://schemas.microsoft.com/office/powerpoint/2010/main" val="3651820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3-21</a:t>
            </a:r>
          </a:p>
          <a:p>
            <a:r>
              <a:rPr lang="en-US" dirty="0">
                <a:solidFill>
                  <a:schemeClr val="bg1">
                    <a:lumMod val="50000"/>
                  </a:schemeClr>
                </a:solidFill>
              </a:rPr>
              <a:t>Page 98</a:t>
            </a:r>
          </a:p>
        </p:txBody>
      </p:sp>
      <p:sp>
        <p:nvSpPr>
          <p:cNvPr id="5" name="TextBox 4"/>
          <p:cNvSpPr txBox="1"/>
          <p:nvPr/>
        </p:nvSpPr>
        <p:spPr>
          <a:xfrm>
            <a:off x="1219200" y="162580"/>
            <a:ext cx="7848600" cy="523220"/>
          </a:xfrm>
          <a:prstGeom prst="rect">
            <a:avLst/>
          </a:prstGeom>
          <a:noFill/>
        </p:spPr>
        <p:txBody>
          <a:bodyPr wrap="square" rtlCol="0">
            <a:spAutoFit/>
          </a:bodyPr>
          <a:lstStyle/>
          <a:p>
            <a:r>
              <a:rPr lang="en-US" sz="2800" dirty="0"/>
              <a:t>Global pairwise alignment using Needleman-</a:t>
            </a:r>
            <a:r>
              <a:rPr lang="en-US" sz="2800" dirty="0" err="1"/>
              <a:t>Wunsch</a:t>
            </a:r>
            <a:endParaRPr lang="en-US" sz="2800" dirty="0"/>
          </a:p>
        </p:txBody>
      </p:sp>
      <p:sp>
        <p:nvSpPr>
          <p:cNvPr id="7" name="TextBox 6"/>
          <p:cNvSpPr txBox="1"/>
          <p:nvPr/>
        </p:nvSpPr>
        <p:spPr>
          <a:xfrm>
            <a:off x="1143000" y="5486400"/>
            <a:ext cx="7848600" cy="1200328"/>
          </a:xfrm>
          <a:prstGeom prst="rect">
            <a:avLst/>
          </a:prstGeom>
          <a:noFill/>
        </p:spPr>
        <p:txBody>
          <a:bodyPr wrap="square" rtlCol="0">
            <a:spAutoFit/>
          </a:bodyPr>
          <a:lstStyle/>
          <a:p>
            <a:r>
              <a:rPr lang="en-US" sz="2400" dirty="0"/>
              <a:t>Define an overall score that maximizes cumulative scores at each position of the pairwise alignment,  allowing for substitutions and gaps in either sequence. </a:t>
            </a:r>
          </a:p>
        </p:txBody>
      </p:sp>
      <p:pic>
        <p:nvPicPr>
          <p:cNvPr id="4" name="Picture 3" descr="Screen Shot 2017-01-22 at 6.03.5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900" y="2044700"/>
            <a:ext cx="4635500" cy="2755900"/>
          </a:xfrm>
          <a:prstGeom prst="rect">
            <a:avLst/>
          </a:prstGeom>
        </p:spPr>
      </p:pic>
    </p:spTree>
    <p:extLst>
      <p:ext uri="{BB962C8B-B14F-4D97-AF65-F5344CB8AC3E}">
        <p14:creationId xmlns:p14="http://schemas.microsoft.com/office/powerpoint/2010/main" val="14117728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3-21</a:t>
            </a:r>
          </a:p>
          <a:p>
            <a:r>
              <a:rPr lang="en-US" dirty="0">
                <a:solidFill>
                  <a:schemeClr val="bg1">
                    <a:lumMod val="50000"/>
                  </a:schemeClr>
                </a:solidFill>
              </a:rPr>
              <a:t>Page 98</a:t>
            </a:r>
          </a:p>
        </p:txBody>
      </p:sp>
      <p:sp>
        <p:nvSpPr>
          <p:cNvPr id="5" name="TextBox 4"/>
          <p:cNvSpPr txBox="1"/>
          <p:nvPr/>
        </p:nvSpPr>
        <p:spPr>
          <a:xfrm>
            <a:off x="1219200" y="162580"/>
            <a:ext cx="7848600" cy="523220"/>
          </a:xfrm>
          <a:prstGeom prst="rect">
            <a:avLst/>
          </a:prstGeom>
          <a:noFill/>
        </p:spPr>
        <p:txBody>
          <a:bodyPr wrap="square" rtlCol="0">
            <a:spAutoFit/>
          </a:bodyPr>
          <a:lstStyle/>
          <a:p>
            <a:r>
              <a:rPr lang="en-US" sz="2800" dirty="0"/>
              <a:t>Global pairwise alignment using Needleman-</a:t>
            </a:r>
            <a:r>
              <a:rPr lang="en-US" sz="2800" dirty="0" err="1"/>
              <a:t>Wunsch</a:t>
            </a:r>
            <a:endParaRPr lang="en-US" sz="2800" dirty="0"/>
          </a:p>
        </p:txBody>
      </p:sp>
      <p:sp>
        <p:nvSpPr>
          <p:cNvPr id="7" name="TextBox 6"/>
          <p:cNvSpPr txBox="1"/>
          <p:nvPr/>
        </p:nvSpPr>
        <p:spPr>
          <a:xfrm>
            <a:off x="1143000" y="5495294"/>
            <a:ext cx="7848600" cy="1286506"/>
          </a:xfrm>
          <a:prstGeom prst="rect">
            <a:avLst/>
          </a:prstGeom>
          <a:noFill/>
        </p:spPr>
        <p:txBody>
          <a:bodyPr wrap="square" rtlCol="0">
            <a:spAutoFit/>
          </a:bodyPr>
          <a:lstStyle/>
          <a:p>
            <a:pPr>
              <a:lnSpc>
                <a:spcPct val="80000"/>
              </a:lnSpc>
            </a:pPr>
            <a:r>
              <a:rPr lang="en-US" sz="2400" dirty="0"/>
              <a:t>To decide how to align sequences 1 and 2 in the box at lower right, decide what the scores are beginning at upper left (not requiring a gap), or beginning from the left or top (each requiring a gap penalty).</a:t>
            </a:r>
          </a:p>
        </p:txBody>
      </p:sp>
      <p:pic>
        <p:nvPicPr>
          <p:cNvPr id="4" name="Picture 3" descr="Screen Shot 2017-01-22 at 6.04.0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054100"/>
            <a:ext cx="4495800" cy="4378722"/>
          </a:xfrm>
          <a:prstGeom prst="rect">
            <a:avLst/>
          </a:prstGeom>
        </p:spPr>
      </p:pic>
    </p:spTree>
    <p:extLst>
      <p:ext uri="{BB962C8B-B14F-4D97-AF65-F5344CB8AC3E}">
        <p14:creationId xmlns:p14="http://schemas.microsoft.com/office/powerpoint/2010/main" val="14117728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3-21</a:t>
            </a:r>
          </a:p>
          <a:p>
            <a:r>
              <a:rPr lang="en-US" dirty="0">
                <a:solidFill>
                  <a:schemeClr val="bg1">
                    <a:lumMod val="50000"/>
                  </a:schemeClr>
                </a:solidFill>
              </a:rPr>
              <a:t>Page 98</a:t>
            </a:r>
          </a:p>
        </p:txBody>
      </p:sp>
      <p:sp>
        <p:nvSpPr>
          <p:cNvPr id="5" name="TextBox 4"/>
          <p:cNvSpPr txBox="1"/>
          <p:nvPr/>
        </p:nvSpPr>
        <p:spPr>
          <a:xfrm>
            <a:off x="1219200" y="162580"/>
            <a:ext cx="7848600" cy="523220"/>
          </a:xfrm>
          <a:prstGeom prst="rect">
            <a:avLst/>
          </a:prstGeom>
          <a:noFill/>
        </p:spPr>
        <p:txBody>
          <a:bodyPr wrap="square" rtlCol="0">
            <a:spAutoFit/>
          </a:bodyPr>
          <a:lstStyle/>
          <a:p>
            <a:r>
              <a:rPr lang="en-US" sz="2800" dirty="0"/>
              <a:t>Global pairwise alignment using Needleman-</a:t>
            </a:r>
            <a:r>
              <a:rPr lang="en-US" sz="2800" dirty="0" err="1"/>
              <a:t>Wunsch</a:t>
            </a:r>
            <a:endParaRPr lang="en-US" sz="2800" dirty="0"/>
          </a:p>
        </p:txBody>
      </p:sp>
      <p:sp>
        <p:nvSpPr>
          <p:cNvPr id="7" name="TextBox 6"/>
          <p:cNvSpPr txBox="1"/>
          <p:nvPr/>
        </p:nvSpPr>
        <p:spPr>
          <a:xfrm>
            <a:off x="1264690" y="5562600"/>
            <a:ext cx="7848600" cy="1200328"/>
          </a:xfrm>
          <a:prstGeom prst="rect">
            <a:avLst/>
          </a:prstGeom>
          <a:noFill/>
        </p:spPr>
        <p:txBody>
          <a:bodyPr wrap="square" rtlCol="0">
            <a:spAutoFit/>
          </a:bodyPr>
          <a:lstStyle/>
          <a:p>
            <a:r>
              <a:rPr lang="en-US" sz="2400" dirty="0"/>
              <a:t>Here the best score involves +1 (proceed from upper left to gray, lower right square). If we instead select an alignment involving a gap the score would be worse (-4). </a:t>
            </a:r>
          </a:p>
        </p:txBody>
      </p:sp>
      <p:pic>
        <p:nvPicPr>
          <p:cNvPr id="2" name="Picture 1" descr="Screen Shot 2017-01-22 at 6.04.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838200"/>
            <a:ext cx="3937000" cy="4241800"/>
          </a:xfrm>
          <a:prstGeom prst="rect">
            <a:avLst/>
          </a:prstGeom>
        </p:spPr>
      </p:pic>
    </p:spTree>
    <p:extLst>
      <p:ext uri="{BB962C8B-B14F-4D97-AF65-F5344CB8AC3E}">
        <p14:creationId xmlns:p14="http://schemas.microsoft.com/office/powerpoint/2010/main" val="7413108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3-21</a:t>
            </a:r>
          </a:p>
          <a:p>
            <a:r>
              <a:rPr lang="en-US" dirty="0">
                <a:solidFill>
                  <a:schemeClr val="bg1">
                    <a:lumMod val="50000"/>
                  </a:schemeClr>
                </a:solidFill>
              </a:rPr>
              <a:t>Page 98</a:t>
            </a:r>
          </a:p>
        </p:txBody>
      </p:sp>
      <p:sp>
        <p:nvSpPr>
          <p:cNvPr id="5" name="TextBox 4"/>
          <p:cNvSpPr txBox="1"/>
          <p:nvPr/>
        </p:nvSpPr>
        <p:spPr>
          <a:xfrm>
            <a:off x="1219200" y="162580"/>
            <a:ext cx="7848600" cy="523220"/>
          </a:xfrm>
          <a:prstGeom prst="rect">
            <a:avLst/>
          </a:prstGeom>
          <a:noFill/>
        </p:spPr>
        <p:txBody>
          <a:bodyPr wrap="square" rtlCol="0">
            <a:spAutoFit/>
          </a:bodyPr>
          <a:lstStyle/>
          <a:p>
            <a:r>
              <a:rPr lang="en-US" sz="2800" dirty="0"/>
              <a:t>Global pairwise alignment using Needleman-</a:t>
            </a:r>
            <a:r>
              <a:rPr lang="en-US" sz="2800" dirty="0" err="1"/>
              <a:t>Wunsch</a:t>
            </a:r>
            <a:endParaRPr lang="en-US" sz="2800" dirty="0"/>
          </a:p>
        </p:txBody>
      </p:sp>
      <p:sp>
        <p:nvSpPr>
          <p:cNvPr id="7" name="TextBox 6"/>
          <p:cNvSpPr txBox="1"/>
          <p:nvPr/>
        </p:nvSpPr>
        <p:spPr>
          <a:xfrm>
            <a:off x="1143000" y="6248400"/>
            <a:ext cx="7848600" cy="461665"/>
          </a:xfrm>
          <a:prstGeom prst="rect">
            <a:avLst/>
          </a:prstGeom>
          <a:noFill/>
        </p:spPr>
        <p:txBody>
          <a:bodyPr wrap="square" rtlCol="0">
            <a:spAutoFit/>
          </a:bodyPr>
          <a:lstStyle/>
          <a:p>
            <a:r>
              <a:rPr lang="en-US" sz="2400" dirty="0"/>
              <a:t>Proceed to calculate the optimal score for the next position.</a:t>
            </a:r>
          </a:p>
        </p:txBody>
      </p:sp>
      <p:pic>
        <p:nvPicPr>
          <p:cNvPr id="2" name="Picture 1" descr="Screen Shot 2017-01-22 at 6.04.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900" y="1333500"/>
            <a:ext cx="3873500" cy="4191000"/>
          </a:xfrm>
          <a:prstGeom prst="rect">
            <a:avLst/>
          </a:prstGeom>
        </p:spPr>
      </p:pic>
    </p:spTree>
    <p:extLst>
      <p:ext uri="{BB962C8B-B14F-4D97-AF65-F5344CB8AC3E}">
        <p14:creationId xmlns:p14="http://schemas.microsoft.com/office/powerpoint/2010/main" val="7177702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3-21</a:t>
            </a:r>
          </a:p>
          <a:p>
            <a:r>
              <a:rPr lang="en-US" dirty="0">
                <a:solidFill>
                  <a:schemeClr val="bg1">
                    <a:lumMod val="50000"/>
                  </a:schemeClr>
                </a:solidFill>
              </a:rPr>
              <a:t>Page 98</a:t>
            </a:r>
          </a:p>
        </p:txBody>
      </p:sp>
      <p:sp>
        <p:nvSpPr>
          <p:cNvPr id="5" name="TextBox 4"/>
          <p:cNvSpPr txBox="1"/>
          <p:nvPr/>
        </p:nvSpPr>
        <p:spPr>
          <a:xfrm>
            <a:off x="1219200" y="162580"/>
            <a:ext cx="7848600" cy="523220"/>
          </a:xfrm>
          <a:prstGeom prst="rect">
            <a:avLst/>
          </a:prstGeom>
          <a:noFill/>
        </p:spPr>
        <p:txBody>
          <a:bodyPr wrap="square" rtlCol="0">
            <a:spAutoFit/>
          </a:bodyPr>
          <a:lstStyle/>
          <a:p>
            <a:r>
              <a:rPr lang="en-US" sz="2800" dirty="0"/>
              <a:t>Global pairwise alignment using Needleman-</a:t>
            </a:r>
            <a:r>
              <a:rPr lang="en-US" sz="2800" dirty="0" err="1"/>
              <a:t>Wunsch</a:t>
            </a:r>
            <a:endParaRPr lang="en-US" sz="2800" dirty="0"/>
          </a:p>
        </p:txBody>
      </p:sp>
      <p:sp>
        <p:nvSpPr>
          <p:cNvPr id="7" name="TextBox 6"/>
          <p:cNvSpPr txBox="1"/>
          <p:nvPr/>
        </p:nvSpPr>
        <p:spPr>
          <a:xfrm>
            <a:off x="1143000" y="6248400"/>
            <a:ext cx="7848600" cy="461665"/>
          </a:xfrm>
          <a:prstGeom prst="rect">
            <a:avLst/>
          </a:prstGeom>
          <a:noFill/>
        </p:spPr>
        <p:txBody>
          <a:bodyPr wrap="square" rtlCol="0">
            <a:spAutoFit/>
          </a:bodyPr>
          <a:lstStyle/>
          <a:p>
            <a:r>
              <a:rPr lang="en-US" sz="2400" dirty="0"/>
              <a:t>Continue filling in the matrix.</a:t>
            </a:r>
          </a:p>
        </p:txBody>
      </p:sp>
      <p:pic>
        <p:nvPicPr>
          <p:cNvPr id="2" name="Picture 1" descr="Screen Shot 2017-01-22 at 6.04.3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838200"/>
            <a:ext cx="5029200" cy="5181600"/>
          </a:xfrm>
          <a:prstGeom prst="rect">
            <a:avLst/>
          </a:prstGeom>
        </p:spPr>
      </p:pic>
    </p:spTree>
    <p:extLst>
      <p:ext uri="{BB962C8B-B14F-4D97-AF65-F5344CB8AC3E}">
        <p14:creationId xmlns:p14="http://schemas.microsoft.com/office/powerpoint/2010/main" val="7413108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3-21</a:t>
            </a:r>
          </a:p>
          <a:p>
            <a:r>
              <a:rPr lang="en-US" dirty="0">
                <a:solidFill>
                  <a:schemeClr val="bg1">
                    <a:lumMod val="50000"/>
                  </a:schemeClr>
                </a:solidFill>
              </a:rPr>
              <a:t>Page 98</a:t>
            </a:r>
          </a:p>
        </p:txBody>
      </p:sp>
      <p:sp>
        <p:nvSpPr>
          <p:cNvPr id="5" name="TextBox 4"/>
          <p:cNvSpPr txBox="1"/>
          <p:nvPr/>
        </p:nvSpPr>
        <p:spPr>
          <a:xfrm>
            <a:off x="1219200" y="162580"/>
            <a:ext cx="7848600" cy="523220"/>
          </a:xfrm>
          <a:prstGeom prst="rect">
            <a:avLst/>
          </a:prstGeom>
          <a:noFill/>
        </p:spPr>
        <p:txBody>
          <a:bodyPr wrap="square" rtlCol="0">
            <a:spAutoFit/>
          </a:bodyPr>
          <a:lstStyle/>
          <a:p>
            <a:r>
              <a:rPr lang="en-US" sz="2800" dirty="0"/>
              <a:t>Global pairwise alignment using Needleman-</a:t>
            </a:r>
            <a:r>
              <a:rPr lang="en-US" sz="2800" dirty="0" err="1"/>
              <a:t>Wunsch</a:t>
            </a:r>
            <a:endParaRPr lang="en-US" sz="2800" dirty="0"/>
          </a:p>
        </p:txBody>
      </p:sp>
      <p:sp>
        <p:nvSpPr>
          <p:cNvPr id="7" name="TextBox 6"/>
          <p:cNvSpPr txBox="1"/>
          <p:nvPr/>
        </p:nvSpPr>
        <p:spPr>
          <a:xfrm>
            <a:off x="1143000" y="6248400"/>
            <a:ext cx="7848600" cy="461665"/>
          </a:xfrm>
          <a:prstGeom prst="rect">
            <a:avLst/>
          </a:prstGeom>
          <a:noFill/>
        </p:spPr>
        <p:txBody>
          <a:bodyPr wrap="square" rtlCol="0">
            <a:spAutoFit/>
          </a:bodyPr>
          <a:lstStyle/>
          <a:p>
            <a:r>
              <a:rPr lang="en-US" sz="2400" dirty="0"/>
              <a:t>Complete filling in the matrix.</a:t>
            </a:r>
          </a:p>
        </p:txBody>
      </p:sp>
      <p:pic>
        <p:nvPicPr>
          <p:cNvPr id="2" name="Picture 1" descr="Screen Shot 2017-01-22 at 6.04.4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0100" y="812800"/>
            <a:ext cx="4991100" cy="5219700"/>
          </a:xfrm>
          <a:prstGeom prst="rect">
            <a:avLst/>
          </a:prstGeom>
        </p:spPr>
      </p:pic>
    </p:spTree>
    <p:extLst>
      <p:ext uri="{BB962C8B-B14F-4D97-AF65-F5344CB8AC3E}">
        <p14:creationId xmlns:p14="http://schemas.microsoft.com/office/powerpoint/2010/main" val="7177702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3-22</a:t>
            </a:r>
          </a:p>
          <a:p>
            <a:r>
              <a:rPr lang="en-US" dirty="0">
                <a:solidFill>
                  <a:schemeClr val="bg1">
                    <a:lumMod val="50000"/>
                  </a:schemeClr>
                </a:solidFill>
              </a:rPr>
              <a:t>Page 100</a:t>
            </a:r>
          </a:p>
        </p:txBody>
      </p:sp>
      <p:sp>
        <p:nvSpPr>
          <p:cNvPr id="4" name="TextBox 3"/>
          <p:cNvSpPr txBox="1"/>
          <p:nvPr/>
        </p:nvSpPr>
        <p:spPr>
          <a:xfrm>
            <a:off x="1219200" y="162580"/>
            <a:ext cx="7848600" cy="523220"/>
          </a:xfrm>
          <a:prstGeom prst="rect">
            <a:avLst/>
          </a:prstGeom>
          <a:noFill/>
        </p:spPr>
        <p:txBody>
          <a:bodyPr wrap="square" rtlCol="0">
            <a:spAutoFit/>
          </a:bodyPr>
          <a:lstStyle/>
          <a:p>
            <a:r>
              <a:rPr lang="en-US" sz="2800" dirty="0"/>
              <a:t>Global pairwise alignment using Needleman-</a:t>
            </a:r>
            <a:r>
              <a:rPr lang="en-US" sz="2800" dirty="0" err="1"/>
              <a:t>Wunsch</a:t>
            </a:r>
            <a:endParaRPr lang="en-US" sz="2800" dirty="0"/>
          </a:p>
        </p:txBody>
      </p:sp>
      <p:sp>
        <p:nvSpPr>
          <p:cNvPr id="5" name="TextBox 4"/>
          <p:cNvSpPr txBox="1"/>
          <p:nvPr/>
        </p:nvSpPr>
        <p:spPr>
          <a:xfrm>
            <a:off x="1143000" y="5867400"/>
            <a:ext cx="7848600" cy="830997"/>
          </a:xfrm>
          <a:prstGeom prst="rect">
            <a:avLst/>
          </a:prstGeom>
          <a:noFill/>
        </p:spPr>
        <p:txBody>
          <a:bodyPr wrap="square" rtlCol="0">
            <a:spAutoFit/>
          </a:bodyPr>
          <a:lstStyle/>
          <a:p>
            <a:r>
              <a:rPr lang="en-US" sz="2400" dirty="0"/>
              <a:t>Highlighted cells indicate the optimal path (best scores), indicating how the two sequences should be aligned.</a:t>
            </a:r>
          </a:p>
        </p:txBody>
      </p:sp>
      <p:pic>
        <p:nvPicPr>
          <p:cNvPr id="2" name="Picture 1" descr="Screen Shot 2017-01-22 at 6.15.3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685800"/>
            <a:ext cx="4866390" cy="5156200"/>
          </a:xfrm>
          <a:prstGeom prst="rect">
            <a:avLst/>
          </a:prstGeom>
        </p:spPr>
      </p:pic>
    </p:spTree>
    <p:extLst>
      <p:ext uri="{BB962C8B-B14F-4D97-AF65-F5344CB8AC3E}">
        <p14:creationId xmlns:p14="http://schemas.microsoft.com/office/powerpoint/2010/main" val="18014322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3-22</a:t>
            </a:r>
          </a:p>
          <a:p>
            <a:r>
              <a:rPr lang="en-US" dirty="0">
                <a:solidFill>
                  <a:schemeClr val="bg1">
                    <a:lumMod val="50000"/>
                  </a:schemeClr>
                </a:solidFill>
              </a:rPr>
              <a:t>Page 100</a:t>
            </a:r>
          </a:p>
        </p:txBody>
      </p:sp>
      <p:sp>
        <p:nvSpPr>
          <p:cNvPr id="4" name="TextBox 3"/>
          <p:cNvSpPr txBox="1"/>
          <p:nvPr/>
        </p:nvSpPr>
        <p:spPr>
          <a:xfrm>
            <a:off x="1219200" y="162580"/>
            <a:ext cx="7848600" cy="523220"/>
          </a:xfrm>
          <a:prstGeom prst="rect">
            <a:avLst/>
          </a:prstGeom>
          <a:noFill/>
        </p:spPr>
        <p:txBody>
          <a:bodyPr wrap="square" rtlCol="0">
            <a:spAutoFit/>
          </a:bodyPr>
          <a:lstStyle/>
          <a:p>
            <a:r>
              <a:rPr lang="en-US" sz="2800" dirty="0"/>
              <a:t>Global pairwise alignment using Needleman-</a:t>
            </a:r>
            <a:r>
              <a:rPr lang="en-US" sz="2800" dirty="0" err="1"/>
              <a:t>Wunsch</a:t>
            </a:r>
            <a:endParaRPr lang="en-US" sz="2800" dirty="0"/>
          </a:p>
        </p:txBody>
      </p:sp>
      <p:sp>
        <p:nvSpPr>
          <p:cNvPr id="5" name="TextBox 4"/>
          <p:cNvSpPr txBox="1"/>
          <p:nvPr/>
        </p:nvSpPr>
        <p:spPr>
          <a:xfrm>
            <a:off x="1143000" y="5867400"/>
            <a:ext cx="7848600" cy="830997"/>
          </a:xfrm>
          <a:prstGeom prst="rect">
            <a:avLst/>
          </a:prstGeom>
          <a:noFill/>
        </p:spPr>
        <p:txBody>
          <a:bodyPr wrap="square" rtlCol="0">
            <a:spAutoFit/>
          </a:bodyPr>
          <a:lstStyle/>
          <a:p>
            <a:r>
              <a:rPr lang="en-US" sz="2400" dirty="0"/>
              <a:t>Equivalent representation, showing the </a:t>
            </a:r>
            <a:r>
              <a:rPr lang="en-US" sz="2400" dirty="0" err="1"/>
              <a:t>traceback</a:t>
            </a:r>
            <a:r>
              <a:rPr lang="en-US" sz="2400" dirty="0"/>
              <a:t> procedure: begin at the lower right cell and proceed back to the start.</a:t>
            </a:r>
          </a:p>
        </p:txBody>
      </p:sp>
      <p:pic>
        <p:nvPicPr>
          <p:cNvPr id="2" name="Picture 1" descr="Screen Shot 2017-01-22 at 6.15.4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762000"/>
            <a:ext cx="4825151" cy="5029200"/>
          </a:xfrm>
          <a:prstGeom prst="rect">
            <a:avLst/>
          </a:prstGeom>
        </p:spPr>
      </p:pic>
    </p:spTree>
    <p:extLst>
      <p:ext uri="{BB962C8B-B14F-4D97-AF65-F5344CB8AC3E}">
        <p14:creationId xmlns:p14="http://schemas.microsoft.com/office/powerpoint/2010/main" val="5500045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3-22</a:t>
            </a:r>
          </a:p>
          <a:p>
            <a:r>
              <a:rPr lang="en-US" dirty="0">
                <a:solidFill>
                  <a:schemeClr val="bg1">
                    <a:lumMod val="50000"/>
                  </a:schemeClr>
                </a:solidFill>
              </a:rPr>
              <a:t>Page 100</a:t>
            </a:r>
          </a:p>
        </p:txBody>
      </p:sp>
      <p:sp>
        <p:nvSpPr>
          <p:cNvPr id="4" name="TextBox 3"/>
          <p:cNvSpPr txBox="1"/>
          <p:nvPr/>
        </p:nvSpPr>
        <p:spPr>
          <a:xfrm>
            <a:off x="1219200" y="162580"/>
            <a:ext cx="7848600" cy="523220"/>
          </a:xfrm>
          <a:prstGeom prst="rect">
            <a:avLst/>
          </a:prstGeom>
          <a:noFill/>
        </p:spPr>
        <p:txBody>
          <a:bodyPr wrap="square" rtlCol="0">
            <a:spAutoFit/>
          </a:bodyPr>
          <a:lstStyle/>
          <a:p>
            <a:r>
              <a:rPr lang="en-US" sz="2800" dirty="0"/>
              <a:t>Global pairwise alignment using Needleman-</a:t>
            </a:r>
            <a:r>
              <a:rPr lang="en-US" sz="2800" dirty="0" err="1"/>
              <a:t>Wunsch</a:t>
            </a:r>
            <a:endParaRPr lang="en-US" sz="2800" dirty="0"/>
          </a:p>
        </p:txBody>
      </p:sp>
      <p:sp>
        <p:nvSpPr>
          <p:cNvPr id="5" name="TextBox 4"/>
          <p:cNvSpPr txBox="1"/>
          <p:nvPr/>
        </p:nvSpPr>
        <p:spPr>
          <a:xfrm>
            <a:off x="1143000" y="5867400"/>
            <a:ext cx="7848600" cy="830997"/>
          </a:xfrm>
          <a:prstGeom prst="rect">
            <a:avLst/>
          </a:prstGeom>
          <a:noFill/>
        </p:spPr>
        <p:txBody>
          <a:bodyPr wrap="square" rtlCol="0">
            <a:spAutoFit/>
          </a:bodyPr>
          <a:lstStyle/>
          <a:p>
            <a:r>
              <a:rPr lang="en-US" sz="2400" dirty="0"/>
              <a:t>Equivalent representation, showing the </a:t>
            </a:r>
            <a:r>
              <a:rPr lang="en-US" sz="2400" dirty="0" err="1"/>
              <a:t>traceback</a:t>
            </a:r>
            <a:r>
              <a:rPr lang="en-US" sz="2400" dirty="0"/>
              <a:t> procedure: begin at the lower right cell and proceed back to the start.</a:t>
            </a:r>
          </a:p>
        </p:txBody>
      </p:sp>
      <p:pic>
        <p:nvPicPr>
          <p:cNvPr id="2" name="Picture 1" descr="Screen Shot 2017-01-22 at 6.15.4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762000"/>
            <a:ext cx="3657600" cy="3812275"/>
          </a:xfrm>
          <a:prstGeom prst="rect">
            <a:avLst/>
          </a:prstGeom>
        </p:spPr>
      </p:pic>
      <p:pic>
        <p:nvPicPr>
          <p:cNvPr id="6" name="Picture 5" descr="Screen Shot 2017-01-22 at 6.16.0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802" y="4572000"/>
            <a:ext cx="8737600" cy="1282700"/>
          </a:xfrm>
          <a:prstGeom prst="rect">
            <a:avLst/>
          </a:prstGeom>
        </p:spPr>
      </p:pic>
    </p:spTree>
    <p:extLst>
      <p:ext uri="{BB962C8B-B14F-4D97-AF65-F5344CB8AC3E}">
        <p14:creationId xmlns:p14="http://schemas.microsoft.com/office/powerpoint/2010/main" val="15513953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1371600" y="2514600"/>
            <a:ext cx="7314823" cy="304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solidFill>
                  <a:srgbClr val="000000"/>
                </a:solidFill>
                <a:latin typeface="Gill Sans MT"/>
                <a:cs typeface="Gill Sans MT"/>
              </a:rPr>
              <a:t>N-W is guaranteed to find optimal alignments, although </a:t>
            </a:r>
          </a:p>
          <a:p>
            <a:r>
              <a:rPr lang="en-US" dirty="0">
                <a:solidFill>
                  <a:srgbClr val="000000"/>
                </a:solidFill>
                <a:latin typeface="Gill Sans MT"/>
                <a:cs typeface="Gill Sans MT"/>
              </a:rPr>
              <a:t>the algorithm does not search all possible alignments.</a:t>
            </a:r>
          </a:p>
          <a:p>
            <a:endParaRPr lang="en-US" dirty="0">
              <a:solidFill>
                <a:srgbClr val="000000"/>
              </a:solidFill>
              <a:latin typeface="Gill Sans MT"/>
              <a:cs typeface="Gill Sans MT"/>
            </a:endParaRPr>
          </a:p>
          <a:p>
            <a:r>
              <a:rPr lang="en-US" dirty="0">
                <a:solidFill>
                  <a:srgbClr val="000000"/>
                </a:solidFill>
                <a:latin typeface="Gill Sans MT"/>
                <a:cs typeface="Gill Sans MT"/>
              </a:rPr>
              <a:t>It is an example of a dynamic programming algorithm:</a:t>
            </a:r>
          </a:p>
          <a:p>
            <a:r>
              <a:rPr lang="en-US" dirty="0">
                <a:solidFill>
                  <a:srgbClr val="000000"/>
                </a:solidFill>
                <a:latin typeface="Gill Sans MT"/>
                <a:cs typeface="Gill Sans MT"/>
              </a:rPr>
              <a:t>an optimal path (alignment) is identified by</a:t>
            </a:r>
          </a:p>
          <a:p>
            <a:r>
              <a:rPr lang="en-US" dirty="0">
                <a:solidFill>
                  <a:srgbClr val="000000"/>
                </a:solidFill>
                <a:latin typeface="Gill Sans MT"/>
                <a:cs typeface="Gill Sans MT"/>
              </a:rPr>
              <a:t>incrementally extending optimal </a:t>
            </a:r>
            <a:r>
              <a:rPr lang="en-US" dirty="0" err="1">
                <a:solidFill>
                  <a:srgbClr val="000000"/>
                </a:solidFill>
                <a:latin typeface="Gill Sans MT"/>
                <a:cs typeface="Gill Sans MT"/>
              </a:rPr>
              <a:t>subpaths</a:t>
            </a:r>
            <a:r>
              <a:rPr lang="en-US" dirty="0">
                <a:solidFill>
                  <a:srgbClr val="000000"/>
                </a:solidFill>
                <a:latin typeface="Gill Sans MT"/>
                <a:cs typeface="Gill Sans MT"/>
              </a:rPr>
              <a:t>.</a:t>
            </a:r>
          </a:p>
          <a:p>
            <a:r>
              <a:rPr lang="en-US" dirty="0">
                <a:solidFill>
                  <a:srgbClr val="000000"/>
                </a:solidFill>
                <a:latin typeface="Gill Sans MT"/>
                <a:cs typeface="Gill Sans MT"/>
              </a:rPr>
              <a:t>Thus, a series of decisions is made at each step of the</a:t>
            </a:r>
          </a:p>
          <a:p>
            <a:r>
              <a:rPr lang="en-US" dirty="0">
                <a:solidFill>
                  <a:srgbClr val="000000"/>
                </a:solidFill>
                <a:latin typeface="Gill Sans MT"/>
                <a:cs typeface="Gill Sans MT"/>
              </a:rPr>
              <a:t>alignment to find the pair of residues with the best score.</a:t>
            </a:r>
          </a:p>
        </p:txBody>
      </p:sp>
      <p:sp>
        <p:nvSpPr>
          <p:cNvPr id="104451" name="Text Box 3"/>
          <p:cNvSpPr txBox="1">
            <a:spLocks noChangeArrowheads="1"/>
          </p:cNvSpPr>
          <p:nvPr/>
        </p:nvSpPr>
        <p:spPr bwMode="auto">
          <a:xfrm>
            <a:off x="1646491" y="304800"/>
            <a:ext cx="6506909"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Needleman-</a:t>
            </a:r>
            <a:r>
              <a:rPr lang="en-US" sz="2800" dirty="0" err="1">
                <a:solidFill>
                  <a:srgbClr val="000000"/>
                </a:solidFill>
                <a:latin typeface="Gill Sans MT"/>
                <a:cs typeface="Gill Sans MT"/>
              </a:rPr>
              <a:t>Wunsch</a:t>
            </a:r>
            <a:r>
              <a:rPr lang="en-US" sz="2800" dirty="0">
                <a:solidFill>
                  <a:srgbClr val="000000"/>
                </a:solidFill>
                <a:latin typeface="Gill Sans MT"/>
                <a:cs typeface="Gill Sans MT"/>
              </a:rPr>
              <a:t>: dynamic programming</a:t>
            </a:r>
          </a:p>
        </p:txBody>
      </p:sp>
      <p:sp>
        <p:nvSpPr>
          <p:cNvPr id="104452" name="Line 4"/>
          <p:cNvSpPr>
            <a:spLocks noChangeShapeType="1"/>
          </p:cNvSpPr>
          <p:nvPr/>
        </p:nvSpPr>
        <p:spPr bwMode="auto">
          <a:xfrm>
            <a:off x="1371600" y="1143000"/>
            <a:ext cx="7162800" cy="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solidFill>
                <a:srgbClr val="000000"/>
              </a:solidFill>
              <a:latin typeface="Gill Sans MT"/>
              <a:cs typeface="Gill Sans MT"/>
            </a:endParaRPr>
          </a:p>
        </p:txBody>
      </p:sp>
    </p:spTree>
    <p:extLst>
      <p:ext uri="{BB962C8B-B14F-4D97-AF65-F5344CB8AC3E}">
        <p14:creationId xmlns:p14="http://schemas.microsoft.com/office/powerpoint/2010/main" val="4024635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6211669"/>
            <a:ext cx="1028196" cy="646331"/>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Page 70</a:t>
            </a:r>
          </a:p>
        </p:txBody>
      </p:sp>
      <p:sp>
        <p:nvSpPr>
          <p:cNvPr id="6" name="Text Box 2"/>
          <p:cNvSpPr txBox="1">
            <a:spLocks noChangeArrowheads="1"/>
          </p:cNvSpPr>
          <p:nvPr/>
        </p:nvSpPr>
        <p:spPr bwMode="auto">
          <a:xfrm>
            <a:off x="1518995" y="2182813"/>
            <a:ext cx="7091605" cy="23698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sz="2800" dirty="0">
                <a:solidFill>
                  <a:srgbClr val="000000"/>
                </a:solidFill>
                <a:latin typeface="Gill Sans MT"/>
                <a:cs typeface="Gill Sans MT"/>
              </a:rPr>
              <a:t>Pairwise alignment </a:t>
            </a:r>
          </a:p>
          <a:p>
            <a:r>
              <a:rPr lang="en-US" dirty="0">
                <a:solidFill>
                  <a:srgbClr val="000000"/>
                </a:solidFill>
                <a:latin typeface="Gill Sans MT"/>
                <a:cs typeface="Gill Sans MT"/>
              </a:rPr>
              <a:t>The process of lining up two sequences </a:t>
            </a:r>
          </a:p>
          <a:p>
            <a:r>
              <a:rPr lang="en-US" dirty="0">
                <a:solidFill>
                  <a:srgbClr val="000000"/>
                </a:solidFill>
                <a:latin typeface="Gill Sans MT"/>
                <a:cs typeface="Gill Sans MT"/>
              </a:rPr>
              <a:t>to achieve maximal levels of identity </a:t>
            </a:r>
          </a:p>
          <a:p>
            <a:r>
              <a:rPr lang="en-US" dirty="0">
                <a:solidFill>
                  <a:srgbClr val="000000"/>
                </a:solidFill>
                <a:latin typeface="Gill Sans MT"/>
                <a:cs typeface="Gill Sans MT"/>
              </a:rPr>
              <a:t>(and conservation, in the case of amino acid sequences) </a:t>
            </a:r>
          </a:p>
          <a:p>
            <a:r>
              <a:rPr lang="en-US" dirty="0">
                <a:solidFill>
                  <a:srgbClr val="000000"/>
                </a:solidFill>
                <a:latin typeface="Gill Sans MT"/>
                <a:cs typeface="Gill Sans MT"/>
              </a:rPr>
              <a:t>for the purpose of assessing the degree of similarity </a:t>
            </a:r>
          </a:p>
          <a:p>
            <a:r>
              <a:rPr lang="en-US" dirty="0">
                <a:solidFill>
                  <a:srgbClr val="000000"/>
                </a:solidFill>
                <a:latin typeface="Gill Sans MT"/>
                <a:cs typeface="Gill Sans MT"/>
              </a:rPr>
              <a:t>and the possibility of homology.</a:t>
            </a:r>
            <a:endParaRPr lang="en-US" sz="3200" dirty="0">
              <a:solidFill>
                <a:srgbClr val="000000"/>
              </a:solidFill>
              <a:latin typeface="Gill Sans MT"/>
              <a:cs typeface="Gill Sans MT"/>
            </a:endParaRPr>
          </a:p>
        </p:txBody>
      </p:sp>
      <p:sp>
        <p:nvSpPr>
          <p:cNvPr id="7" name="Text Box 3"/>
          <p:cNvSpPr txBox="1">
            <a:spLocks noChangeArrowheads="1"/>
          </p:cNvSpPr>
          <p:nvPr/>
        </p:nvSpPr>
        <p:spPr bwMode="auto">
          <a:xfrm>
            <a:off x="2851994" y="381000"/>
            <a:ext cx="4463206"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Definition: pairwise alignment</a:t>
            </a:r>
          </a:p>
        </p:txBody>
      </p:sp>
      <p:sp>
        <p:nvSpPr>
          <p:cNvPr id="8" name="Line 1028"/>
          <p:cNvSpPr>
            <a:spLocks noChangeShapeType="1"/>
          </p:cNvSpPr>
          <p:nvPr/>
        </p:nvSpPr>
        <p:spPr bwMode="auto">
          <a:xfrm>
            <a:off x="1295400" y="1066800"/>
            <a:ext cx="7620000" cy="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Tree>
    <p:extLst>
      <p:ext uri="{BB962C8B-B14F-4D97-AF65-F5344CB8AC3E}">
        <p14:creationId xmlns:p14="http://schemas.microsoft.com/office/powerpoint/2010/main" val="28151995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p:cNvSpPr txBox="1">
            <a:spLocks noChangeArrowheads="1"/>
          </p:cNvSpPr>
          <p:nvPr/>
        </p:nvSpPr>
        <p:spPr bwMode="auto">
          <a:xfrm>
            <a:off x="1629946" y="1447800"/>
            <a:ext cx="6904454" cy="48936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b="1" dirty="0">
                <a:solidFill>
                  <a:srgbClr val="000000"/>
                </a:solidFill>
                <a:latin typeface="Gill Sans MT"/>
                <a:cs typeface="Gill Sans MT"/>
              </a:rPr>
              <a:t>Global alignment </a:t>
            </a:r>
            <a:r>
              <a:rPr lang="en-US" dirty="0">
                <a:solidFill>
                  <a:srgbClr val="000000"/>
                </a:solidFill>
                <a:latin typeface="Gill Sans MT"/>
                <a:cs typeface="Gill Sans MT"/>
              </a:rPr>
              <a:t>(Needleman-</a:t>
            </a:r>
            <a:r>
              <a:rPr lang="en-US" dirty="0" err="1">
                <a:solidFill>
                  <a:srgbClr val="000000"/>
                </a:solidFill>
                <a:latin typeface="Gill Sans MT"/>
                <a:cs typeface="Gill Sans MT"/>
              </a:rPr>
              <a:t>Wunsch</a:t>
            </a:r>
            <a:r>
              <a:rPr lang="en-US" dirty="0">
                <a:solidFill>
                  <a:srgbClr val="000000"/>
                </a:solidFill>
                <a:latin typeface="Gill Sans MT"/>
                <a:cs typeface="Gill Sans MT"/>
              </a:rPr>
              <a:t>) extends</a:t>
            </a:r>
          </a:p>
          <a:p>
            <a:r>
              <a:rPr lang="en-US" dirty="0">
                <a:solidFill>
                  <a:srgbClr val="000000"/>
                </a:solidFill>
                <a:latin typeface="Gill Sans MT"/>
                <a:cs typeface="Gill Sans MT"/>
              </a:rPr>
              <a:t>from one end of each sequence to the other.</a:t>
            </a:r>
          </a:p>
          <a:p>
            <a:endParaRPr lang="en-US" dirty="0">
              <a:solidFill>
                <a:srgbClr val="000000"/>
              </a:solidFill>
              <a:latin typeface="Gill Sans MT"/>
              <a:cs typeface="Gill Sans MT"/>
            </a:endParaRPr>
          </a:p>
          <a:p>
            <a:r>
              <a:rPr lang="en-US" b="1" dirty="0">
                <a:solidFill>
                  <a:srgbClr val="000000"/>
                </a:solidFill>
                <a:latin typeface="Gill Sans MT"/>
                <a:cs typeface="Gill Sans MT"/>
              </a:rPr>
              <a:t>Local alignment </a:t>
            </a:r>
            <a:r>
              <a:rPr lang="en-US" dirty="0">
                <a:solidFill>
                  <a:srgbClr val="000000"/>
                </a:solidFill>
                <a:latin typeface="Gill Sans MT"/>
                <a:cs typeface="Gill Sans MT"/>
              </a:rPr>
              <a:t>finds optimally matching </a:t>
            </a:r>
          </a:p>
          <a:p>
            <a:r>
              <a:rPr lang="en-US" dirty="0">
                <a:solidFill>
                  <a:srgbClr val="000000"/>
                </a:solidFill>
                <a:latin typeface="Gill Sans MT"/>
                <a:cs typeface="Gill Sans MT"/>
              </a:rPr>
              <a:t>regions within two sequences (“subsequences”).</a:t>
            </a:r>
          </a:p>
          <a:p>
            <a:endParaRPr lang="en-US" dirty="0">
              <a:solidFill>
                <a:srgbClr val="000000"/>
              </a:solidFill>
              <a:latin typeface="Gill Sans MT"/>
              <a:cs typeface="Gill Sans MT"/>
            </a:endParaRPr>
          </a:p>
          <a:p>
            <a:r>
              <a:rPr lang="en-US" dirty="0">
                <a:solidFill>
                  <a:srgbClr val="000000"/>
                </a:solidFill>
                <a:latin typeface="Gill Sans MT"/>
                <a:cs typeface="Gill Sans MT"/>
              </a:rPr>
              <a:t>Local alignment is almost always used for database</a:t>
            </a:r>
          </a:p>
          <a:p>
            <a:r>
              <a:rPr lang="en-US" dirty="0">
                <a:solidFill>
                  <a:srgbClr val="000000"/>
                </a:solidFill>
                <a:latin typeface="Gill Sans MT"/>
                <a:cs typeface="Gill Sans MT"/>
              </a:rPr>
              <a:t>searches such as BLAST. It is useful to find domains</a:t>
            </a:r>
          </a:p>
          <a:p>
            <a:r>
              <a:rPr lang="en-US" dirty="0">
                <a:solidFill>
                  <a:srgbClr val="000000"/>
                </a:solidFill>
                <a:latin typeface="Gill Sans MT"/>
                <a:cs typeface="Gill Sans MT"/>
              </a:rPr>
              <a:t>(or limited regions of homology) within sequences.</a:t>
            </a:r>
          </a:p>
          <a:p>
            <a:endParaRPr lang="en-US" dirty="0">
              <a:solidFill>
                <a:srgbClr val="000000"/>
              </a:solidFill>
              <a:latin typeface="Gill Sans MT"/>
              <a:cs typeface="Gill Sans MT"/>
            </a:endParaRPr>
          </a:p>
          <a:p>
            <a:r>
              <a:rPr lang="en-US" dirty="0">
                <a:solidFill>
                  <a:srgbClr val="000000"/>
                </a:solidFill>
                <a:latin typeface="Gill Sans MT"/>
                <a:cs typeface="Gill Sans MT"/>
              </a:rPr>
              <a:t>Smith and Waterman (1981) solved the problem of </a:t>
            </a:r>
          </a:p>
          <a:p>
            <a:r>
              <a:rPr lang="en-US" dirty="0">
                <a:solidFill>
                  <a:srgbClr val="000000"/>
                </a:solidFill>
                <a:latin typeface="Gill Sans MT"/>
                <a:cs typeface="Gill Sans MT"/>
              </a:rPr>
              <a:t>performing optimal local sequence alignment. Other</a:t>
            </a:r>
          </a:p>
          <a:p>
            <a:r>
              <a:rPr lang="en-US" dirty="0">
                <a:solidFill>
                  <a:srgbClr val="000000"/>
                </a:solidFill>
                <a:latin typeface="Gill Sans MT"/>
                <a:cs typeface="Gill Sans MT"/>
              </a:rPr>
              <a:t>methods (BLAST, FASTA) are faster but less thorough.</a:t>
            </a:r>
          </a:p>
        </p:txBody>
      </p:sp>
      <p:sp>
        <p:nvSpPr>
          <p:cNvPr id="108547" name="Text Box 3"/>
          <p:cNvSpPr txBox="1">
            <a:spLocks noChangeArrowheads="1"/>
          </p:cNvSpPr>
          <p:nvPr/>
        </p:nvSpPr>
        <p:spPr bwMode="auto">
          <a:xfrm>
            <a:off x="1941740" y="334963"/>
            <a:ext cx="590686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Global alignment versus local alignment</a:t>
            </a:r>
          </a:p>
        </p:txBody>
      </p:sp>
      <p:sp>
        <p:nvSpPr>
          <p:cNvPr id="108548" name="Line 4"/>
          <p:cNvSpPr>
            <a:spLocks noChangeShapeType="1"/>
          </p:cNvSpPr>
          <p:nvPr/>
        </p:nvSpPr>
        <p:spPr bwMode="auto">
          <a:xfrm>
            <a:off x="1447800" y="1219200"/>
            <a:ext cx="6934200" cy="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solidFill>
                <a:srgbClr val="000000"/>
              </a:solidFill>
              <a:latin typeface="Gill Sans MT"/>
              <a:cs typeface="Gill Sans MT"/>
            </a:endParaRPr>
          </a:p>
        </p:txBody>
      </p:sp>
    </p:spTree>
    <p:extLst>
      <p:ext uri="{BB962C8B-B14F-4D97-AF65-F5344CB8AC3E}">
        <p14:creationId xmlns:p14="http://schemas.microsoft.com/office/powerpoint/2010/main" val="23220782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p:cNvPicPr>
            <a:picLocks noChangeAspect="1"/>
          </p:cNvPicPr>
          <p:nvPr/>
        </p:nvPicPr>
        <p:blipFill rotWithShape="1">
          <a:blip r:embed="rId2">
            <a:extLst>
              <a:ext uri="{28A0092B-C50C-407E-A947-70E740481C1C}">
                <a14:useLocalDpi xmlns:a14="http://schemas.microsoft.com/office/drawing/2010/main" val="0"/>
              </a:ext>
            </a:extLst>
          </a:blip>
          <a:srcRect b="30125"/>
          <a:stretch/>
        </p:blipFill>
        <p:spPr bwMode="auto">
          <a:xfrm>
            <a:off x="1143000" y="990600"/>
            <a:ext cx="5806368" cy="556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3-23</a:t>
            </a:r>
          </a:p>
          <a:p>
            <a:r>
              <a:rPr lang="en-US" dirty="0">
                <a:solidFill>
                  <a:schemeClr val="bg1">
                    <a:lumMod val="50000"/>
                  </a:schemeClr>
                </a:solidFill>
              </a:rPr>
              <a:t>Page 101</a:t>
            </a:r>
          </a:p>
        </p:txBody>
      </p:sp>
      <p:sp>
        <p:nvSpPr>
          <p:cNvPr id="4" name="Text Box 2"/>
          <p:cNvSpPr txBox="1">
            <a:spLocks noChangeArrowheads="1"/>
          </p:cNvSpPr>
          <p:nvPr/>
        </p:nvSpPr>
        <p:spPr bwMode="auto">
          <a:xfrm>
            <a:off x="1371600" y="0"/>
            <a:ext cx="7620000" cy="954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Global alignment (top) includes matches </a:t>
            </a:r>
          </a:p>
          <a:p>
            <a:pPr algn="ctr"/>
            <a:r>
              <a:rPr lang="en-US" sz="2800" dirty="0">
                <a:solidFill>
                  <a:srgbClr val="000000"/>
                </a:solidFill>
                <a:latin typeface="Gill Sans MT"/>
                <a:cs typeface="Gill Sans MT"/>
              </a:rPr>
              <a:t>ignored by local alignment (bottom)</a:t>
            </a:r>
            <a:endParaRPr lang="en-US" dirty="0">
              <a:solidFill>
                <a:srgbClr val="000000"/>
              </a:solidFill>
              <a:latin typeface="Gill Sans MT"/>
              <a:cs typeface="Gill Sans MT"/>
            </a:endParaRPr>
          </a:p>
        </p:txBody>
      </p:sp>
      <p:sp>
        <p:nvSpPr>
          <p:cNvPr id="5" name="Text Box 2"/>
          <p:cNvSpPr txBox="1">
            <a:spLocks noChangeArrowheads="1"/>
          </p:cNvSpPr>
          <p:nvPr/>
        </p:nvSpPr>
        <p:spPr bwMode="auto">
          <a:xfrm>
            <a:off x="5867400" y="6411913"/>
            <a:ext cx="3200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1800">
                <a:solidFill>
                  <a:srgbClr val="000000"/>
                </a:solidFill>
                <a:latin typeface="Gill Sans MT"/>
                <a:cs typeface="Gill Sans MT"/>
              </a:rPr>
              <a:t>NP_824492, NP_337032</a:t>
            </a:r>
          </a:p>
        </p:txBody>
      </p:sp>
      <p:sp>
        <p:nvSpPr>
          <p:cNvPr id="6" name="Text Box 2"/>
          <p:cNvSpPr txBox="1">
            <a:spLocks noChangeArrowheads="1"/>
          </p:cNvSpPr>
          <p:nvPr/>
        </p:nvSpPr>
        <p:spPr bwMode="auto">
          <a:xfrm>
            <a:off x="7086600" y="2514600"/>
            <a:ext cx="16764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000" dirty="0">
                <a:solidFill>
                  <a:srgbClr val="000000"/>
                </a:solidFill>
                <a:latin typeface="Gill Sans MT"/>
                <a:cs typeface="Gill Sans MT"/>
              </a:rPr>
              <a:t>Global:</a:t>
            </a:r>
          </a:p>
          <a:p>
            <a:pPr algn="ctr"/>
            <a:r>
              <a:rPr lang="en-US" sz="2000" dirty="0">
                <a:solidFill>
                  <a:srgbClr val="000000"/>
                </a:solidFill>
                <a:latin typeface="Gill Sans MT"/>
                <a:cs typeface="Gill Sans MT"/>
              </a:rPr>
              <a:t>15% identity</a:t>
            </a:r>
          </a:p>
        </p:txBody>
      </p:sp>
      <p:sp>
        <p:nvSpPr>
          <p:cNvPr id="7" name="Text Box 2"/>
          <p:cNvSpPr txBox="1">
            <a:spLocks noChangeArrowheads="1"/>
          </p:cNvSpPr>
          <p:nvPr/>
        </p:nvSpPr>
        <p:spPr bwMode="auto">
          <a:xfrm>
            <a:off x="7086600" y="5181600"/>
            <a:ext cx="16764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000" dirty="0">
                <a:solidFill>
                  <a:srgbClr val="000000"/>
                </a:solidFill>
                <a:latin typeface="Gill Sans MT"/>
                <a:cs typeface="Gill Sans MT"/>
              </a:rPr>
              <a:t>Local:</a:t>
            </a:r>
          </a:p>
          <a:p>
            <a:pPr algn="ctr"/>
            <a:r>
              <a:rPr lang="en-US" sz="2000" dirty="0">
                <a:solidFill>
                  <a:srgbClr val="000000"/>
                </a:solidFill>
                <a:latin typeface="Gill Sans MT"/>
                <a:cs typeface="Gill Sans MT"/>
              </a:rPr>
              <a:t>30% identity</a:t>
            </a:r>
          </a:p>
        </p:txBody>
      </p:sp>
    </p:spTree>
    <p:extLst>
      <p:ext uri="{BB962C8B-B14F-4D97-AF65-F5344CB8AC3E}">
        <p14:creationId xmlns:p14="http://schemas.microsoft.com/office/powerpoint/2010/main" val="16641785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p:cNvSpPr txBox="1">
            <a:spLocks noChangeArrowheads="1"/>
          </p:cNvSpPr>
          <p:nvPr/>
        </p:nvSpPr>
        <p:spPr bwMode="auto">
          <a:xfrm>
            <a:off x="1752600" y="457200"/>
            <a:ext cx="6532081"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sz="2800" dirty="0">
                <a:solidFill>
                  <a:srgbClr val="000000"/>
                </a:solidFill>
                <a:latin typeface="Gill Sans MT"/>
                <a:cs typeface="Gill Sans MT"/>
              </a:rPr>
              <a:t>How the </a:t>
            </a:r>
            <a:r>
              <a:rPr lang="en-US" sz="2800" dirty="0">
                <a:solidFill>
                  <a:srgbClr val="FF0000"/>
                </a:solidFill>
                <a:latin typeface="Gill Sans MT"/>
                <a:cs typeface="Gill Sans MT"/>
              </a:rPr>
              <a:t>Smith-Waterman</a:t>
            </a:r>
            <a:r>
              <a:rPr lang="en-US" sz="2800" dirty="0">
                <a:solidFill>
                  <a:srgbClr val="000000"/>
                </a:solidFill>
                <a:latin typeface="Gill Sans MT"/>
                <a:cs typeface="Gill Sans MT"/>
              </a:rPr>
              <a:t> algorithm works</a:t>
            </a:r>
          </a:p>
        </p:txBody>
      </p:sp>
      <p:sp>
        <p:nvSpPr>
          <p:cNvPr id="110595" name="Text Box 3"/>
          <p:cNvSpPr txBox="1">
            <a:spLocks noChangeArrowheads="1"/>
          </p:cNvSpPr>
          <p:nvPr/>
        </p:nvSpPr>
        <p:spPr bwMode="auto">
          <a:xfrm>
            <a:off x="1290536" y="2209800"/>
            <a:ext cx="7777264" cy="3416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solidFill>
                  <a:srgbClr val="000000"/>
                </a:solidFill>
                <a:latin typeface="Gill Sans MT"/>
                <a:cs typeface="Gill Sans MT"/>
              </a:rPr>
              <a:t>Set up a matrix between two proteins (size m+1, n+1)</a:t>
            </a:r>
          </a:p>
          <a:p>
            <a:endParaRPr lang="en-US" dirty="0">
              <a:solidFill>
                <a:srgbClr val="000000"/>
              </a:solidFill>
              <a:latin typeface="Gill Sans MT"/>
              <a:cs typeface="Gill Sans MT"/>
            </a:endParaRPr>
          </a:p>
          <a:p>
            <a:r>
              <a:rPr lang="en-US" dirty="0">
                <a:solidFill>
                  <a:srgbClr val="000000"/>
                </a:solidFill>
                <a:latin typeface="Gill Sans MT"/>
                <a:cs typeface="Gill Sans MT"/>
              </a:rPr>
              <a:t>No values in the scoring matrix can be negative! S </a:t>
            </a:r>
            <a:r>
              <a:rPr lang="en-US" u="sng" dirty="0">
                <a:solidFill>
                  <a:srgbClr val="000000"/>
                </a:solidFill>
                <a:latin typeface="Gill Sans MT"/>
                <a:cs typeface="Gill Sans MT"/>
              </a:rPr>
              <a:t>&gt;</a:t>
            </a:r>
            <a:r>
              <a:rPr lang="en-US" dirty="0">
                <a:solidFill>
                  <a:srgbClr val="000000"/>
                </a:solidFill>
                <a:latin typeface="Gill Sans MT"/>
                <a:cs typeface="Gill Sans MT"/>
              </a:rPr>
              <a:t> 0</a:t>
            </a:r>
          </a:p>
          <a:p>
            <a:endParaRPr lang="en-US" dirty="0">
              <a:solidFill>
                <a:srgbClr val="000000"/>
              </a:solidFill>
              <a:latin typeface="Gill Sans MT"/>
              <a:cs typeface="Gill Sans MT"/>
            </a:endParaRPr>
          </a:p>
          <a:p>
            <a:r>
              <a:rPr lang="en-US" dirty="0">
                <a:solidFill>
                  <a:srgbClr val="000000"/>
                </a:solidFill>
                <a:latin typeface="Gill Sans MT"/>
                <a:cs typeface="Gill Sans MT"/>
              </a:rPr>
              <a:t>The score in each cell is the maximum of four values:</a:t>
            </a:r>
          </a:p>
          <a:p>
            <a:r>
              <a:rPr lang="en-US" dirty="0">
                <a:solidFill>
                  <a:srgbClr val="000000"/>
                </a:solidFill>
                <a:latin typeface="Gill Sans MT"/>
                <a:cs typeface="Gill Sans MT"/>
              </a:rPr>
              <a:t>	[1] s(i-1, j-1) + the new score at [</a:t>
            </a:r>
            <a:r>
              <a:rPr lang="en-US" dirty="0" err="1">
                <a:solidFill>
                  <a:srgbClr val="000000"/>
                </a:solidFill>
                <a:latin typeface="Gill Sans MT"/>
                <a:cs typeface="Gill Sans MT"/>
              </a:rPr>
              <a:t>i,j</a:t>
            </a:r>
            <a:r>
              <a:rPr lang="en-US" dirty="0">
                <a:solidFill>
                  <a:srgbClr val="000000"/>
                </a:solidFill>
                <a:latin typeface="Gill Sans MT"/>
                <a:cs typeface="Gill Sans MT"/>
              </a:rPr>
              <a:t>] </a:t>
            </a:r>
            <a:r>
              <a:rPr lang="en-US" sz="1800" dirty="0">
                <a:solidFill>
                  <a:srgbClr val="000000"/>
                </a:solidFill>
                <a:latin typeface="Gill Sans MT"/>
                <a:cs typeface="Gill Sans MT"/>
              </a:rPr>
              <a:t>(a match or mismatch)</a:t>
            </a:r>
          </a:p>
          <a:p>
            <a:r>
              <a:rPr lang="en-US" dirty="0">
                <a:solidFill>
                  <a:srgbClr val="000000"/>
                </a:solidFill>
                <a:latin typeface="Gill Sans MT"/>
                <a:cs typeface="Gill Sans MT"/>
              </a:rPr>
              <a:t>	[2] s(i,j-1) – gap penalty</a:t>
            </a:r>
          </a:p>
          <a:p>
            <a:r>
              <a:rPr lang="en-US" dirty="0">
                <a:solidFill>
                  <a:srgbClr val="000000"/>
                </a:solidFill>
                <a:latin typeface="Gill Sans MT"/>
                <a:cs typeface="Gill Sans MT"/>
              </a:rPr>
              <a:t>	[3] s(i-1,j) – gap penalty</a:t>
            </a:r>
          </a:p>
          <a:p>
            <a:r>
              <a:rPr lang="en-US" dirty="0">
                <a:solidFill>
                  <a:srgbClr val="000000"/>
                </a:solidFill>
                <a:latin typeface="Gill Sans MT"/>
                <a:cs typeface="Gill Sans MT"/>
              </a:rPr>
              <a:t>	[4] zero	</a:t>
            </a:r>
            <a:r>
              <a:rPr lang="en-US" dirty="0">
                <a:solidFill>
                  <a:srgbClr val="3366FF"/>
                </a:solidFill>
                <a:latin typeface="Gill Sans MT"/>
                <a:cs typeface="Gill Sans MT"/>
                <a:sym typeface="Wingdings"/>
              </a:rPr>
              <a:t> this is not in Needleman-</a:t>
            </a:r>
            <a:r>
              <a:rPr lang="en-US" dirty="0" err="1">
                <a:solidFill>
                  <a:srgbClr val="3366FF"/>
                </a:solidFill>
                <a:latin typeface="Gill Sans MT"/>
                <a:cs typeface="Gill Sans MT"/>
                <a:sym typeface="Wingdings"/>
              </a:rPr>
              <a:t>Wunsch</a:t>
            </a:r>
            <a:endParaRPr lang="en-US" dirty="0">
              <a:solidFill>
                <a:srgbClr val="3366FF"/>
              </a:solidFill>
              <a:latin typeface="Gill Sans MT"/>
              <a:cs typeface="Gill Sans MT"/>
            </a:endParaRPr>
          </a:p>
        </p:txBody>
      </p:sp>
      <p:sp>
        <p:nvSpPr>
          <p:cNvPr id="110596" name="Line 4"/>
          <p:cNvSpPr>
            <a:spLocks noChangeShapeType="1"/>
          </p:cNvSpPr>
          <p:nvPr/>
        </p:nvSpPr>
        <p:spPr bwMode="auto">
          <a:xfrm>
            <a:off x="1524000" y="1295400"/>
            <a:ext cx="7086600" cy="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solidFill>
                <a:srgbClr val="000000"/>
              </a:solidFill>
              <a:latin typeface="Gill Sans MT"/>
              <a:cs typeface="Gill Sans MT"/>
            </a:endParaRPr>
          </a:p>
        </p:txBody>
      </p:sp>
    </p:spTree>
    <p:extLst>
      <p:ext uri="{BB962C8B-B14F-4D97-AF65-F5344CB8AC3E}">
        <p14:creationId xmlns:p14="http://schemas.microsoft.com/office/powerpoint/2010/main" val="23275023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p:cNvPicPr>
            <a:picLocks noChangeAspect="1"/>
          </p:cNvPicPr>
          <p:nvPr/>
        </p:nvPicPr>
        <p:blipFill rotWithShape="1">
          <a:blip r:embed="rId2">
            <a:extLst>
              <a:ext uri="{28A0092B-C50C-407E-A947-70E740481C1C}">
                <a14:useLocalDpi xmlns:a14="http://schemas.microsoft.com/office/drawing/2010/main" val="0"/>
              </a:ext>
            </a:extLst>
          </a:blip>
          <a:srcRect b="35957"/>
          <a:stretch/>
        </p:blipFill>
        <p:spPr bwMode="auto">
          <a:xfrm>
            <a:off x="1043963" y="541267"/>
            <a:ext cx="6934200" cy="6316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3-24</a:t>
            </a:r>
          </a:p>
          <a:p>
            <a:r>
              <a:rPr lang="en-US" dirty="0">
                <a:solidFill>
                  <a:schemeClr val="bg1">
                    <a:lumMod val="50000"/>
                  </a:schemeClr>
                </a:solidFill>
              </a:rPr>
              <a:t>Page 102</a:t>
            </a:r>
          </a:p>
        </p:txBody>
      </p:sp>
      <p:sp>
        <p:nvSpPr>
          <p:cNvPr id="4" name="Text Box 2"/>
          <p:cNvSpPr txBox="1">
            <a:spLocks noChangeArrowheads="1"/>
          </p:cNvSpPr>
          <p:nvPr/>
        </p:nvSpPr>
        <p:spPr bwMode="auto">
          <a:xfrm>
            <a:off x="1773719" y="0"/>
            <a:ext cx="6532081"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sz="2800" dirty="0">
                <a:solidFill>
                  <a:srgbClr val="000000"/>
                </a:solidFill>
                <a:latin typeface="Gill Sans MT"/>
                <a:cs typeface="Gill Sans MT"/>
              </a:rPr>
              <a:t>How the Smith-Waterman algorithm works</a:t>
            </a:r>
          </a:p>
        </p:txBody>
      </p:sp>
    </p:spTree>
    <p:extLst>
      <p:ext uri="{BB962C8B-B14F-4D97-AF65-F5344CB8AC3E}">
        <p14:creationId xmlns:p14="http://schemas.microsoft.com/office/powerpoint/2010/main" val="15315250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p:cNvSpPr txBox="1">
            <a:spLocks noChangeArrowheads="1"/>
          </p:cNvSpPr>
          <p:nvPr/>
        </p:nvSpPr>
        <p:spPr bwMode="auto">
          <a:xfrm>
            <a:off x="1682730" y="152400"/>
            <a:ext cx="6699270"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Rapid, heuristic versions of Smith-Waterman:</a:t>
            </a:r>
          </a:p>
          <a:p>
            <a:pPr algn="ctr"/>
            <a:r>
              <a:rPr lang="en-US" sz="2800" dirty="0">
                <a:solidFill>
                  <a:srgbClr val="000000"/>
                </a:solidFill>
                <a:latin typeface="Gill Sans MT"/>
                <a:cs typeface="Gill Sans MT"/>
              </a:rPr>
              <a:t>FASTA and BLAST</a:t>
            </a:r>
          </a:p>
        </p:txBody>
      </p:sp>
      <p:sp>
        <p:nvSpPr>
          <p:cNvPr id="114691" name="Text Box 3"/>
          <p:cNvSpPr txBox="1">
            <a:spLocks noChangeArrowheads="1"/>
          </p:cNvSpPr>
          <p:nvPr/>
        </p:nvSpPr>
        <p:spPr bwMode="auto">
          <a:xfrm>
            <a:off x="1435746" y="1447800"/>
            <a:ext cx="7403454" cy="52629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solidFill>
                  <a:srgbClr val="000000"/>
                </a:solidFill>
                <a:latin typeface="Gill Sans MT"/>
                <a:cs typeface="Gill Sans MT"/>
              </a:rPr>
              <a:t>Smith-Waterman is very rigorous and it is guaranteed</a:t>
            </a:r>
          </a:p>
          <a:p>
            <a:r>
              <a:rPr lang="en-US" dirty="0">
                <a:solidFill>
                  <a:srgbClr val="000000"/>
                </a:solidFill>
                <a:latin typeface="Gill Sans MT"/>
                <a:cs typeface="Gill Sans MT"/>
              </a:rPr>
              <a:t>to find an optimal alignment. </a:t>
            </a:r>
          </a:p>
          <a:p>
            <a:endParaRPr lang="en-US" dirty="0">
              <a:solidFill>
                <a:srgbClr val="000000"/>
              </a:solidFill>
              <a:latin typeface="Gill Sans MT"/>
              <a:cs typeface="Gill Sans MT"/>
            </a:endParaRPr>
          </a:p>
          <a:p>
            <a:r>
              <a:rPr lang="en-US" dirty="0">
                <a:solidFill>
                  <a:srgbClr val="000000"/>
                </a:solidFill>
                <a:latin typeface="Gill Sans MT"/>
                <a:cs typeface="Gill Sans MT"/>
              </a:rPr>
              <a:t>But Smith-Waterman is slow. It requires computer</a:t>
            </a:r>
          </a:p>
          <a:p>
            <a:r>
              <a:rPr lang="en-US" dirty="0">
                <a:solidFill>
                  <a:srgbClr val="000000"/>
                </a:solidFill>
                <a:latin typeface="Gill Sans MT"/>
                <a:cs typeface="Gill Sans MT"/>
              </a:rPr>
              <a:t>space and time proportional to the product of the two</a:t>
            </a:r>
          </a:p>
          <a:p>
            <a:r>
              <a:rPr lang="en-US" dirty="0">
                <a:solidFill>
                  <a:srgbClr val="000000"/>
                </a:solidFill>
                <a:latin typeface="Gill Sans MT"/>
                <a:cs typeface="Gill Sans MT"/>
              </a:rPr>
              <a:t>sequences being aligned (or the product of a query </a:t>
            </a:r>
          </a:p>
          <a:p>
            <a:r>
              <a:rPr lang="en-US" dirty="0">
                <a:solidFill>
                  <a:srgbClr val="000000"/>
                </a:solidFill>
                <a:latin typeface="Gill Sans MT"/>
                <a:cs typeface="Gill Sans MT"/>
              </a:rPr>
              <a:t>against an entire database). </a:t>
            </a:r>
          </a:p>
          <a:p>
            <a:endParaRPr lang="en-US" dirty="0">
              <a:solidFill>
                <a:srgbClr val="000000"/>
              </a:solidFill>
              <a:latin typeface="Gill Sans MT"/>
              <a:cs typeface="Gill Sans MT"/>
            </a:endParaRPr>
          </a:p>
          <a:p>
            <a:r>
              <a:rPr lang="en-US" dirty="0" err="1">
                <a:solidFill>
                  <a:srgbClr val="000000"/>
                </a:solidFill>
                <a:latin typeface="Gill Sans MT"/>
                <a:cs typeface="Gill Sans MT"/>
              </a:rPr>
              <a:t>Gotoh</a:t>
            </a:r>
            <a:r>
              <a:rPr lang="en-US" dirty="0">
                <a:solidFill>
                  <a:srgbClr val="000000"/>
                </a:solidFill>
                <a:latin typeface="Gill Sans MT"/>
                <a:cs typeface="Gill Sans MT"/>
              </a:rPr>
              <a:t> (1982) and Myers and Miller (1988) improved the</a:t>
            </a:r>
          </a:p>
          <a:p>
            <a:r>
              <a:rPr lang="en-US" dirty="0">
                <a:solidFill>
                  <a:srgbClr val="000000"/>
                </a:solidFill>
                <a:latin typeface="Gill Sans MT"/>
                <a:cs typeface="Gill Sans MT"/>
              </a:rPr>
              <a:t>algorithms so both global and local alignment require</a:t>
            </a:r>
          </a:p>
          <a:p>
            <a:r>
              <a:rPr lang="en-US" dirty="0">
                <a:solidFill>
                  <a:srgbClr val="000000"/>
                </a:solidFill>
                <a:latin typeface="Gill Sans MT"/>
                <a:cs typeface="Gill Sans MT"/>
              </a:rPr>
              <a:t>less time and space.</a:t>
            </a:r>
          </a:p>
          <a:p>
            <a:endParaRPr lang="en-US" dirty="0">
              <a:solidFill>
                <a:srgbClr val="000000"/>
              </a:solidFill>
              <a:latin typeface="Gill Sans MT"/>
              <a:cs typeface="Gill Sans MT"/>
            </a:endParaRPr>
          </a:p>
          <a:p>
            <a:r>
              <a:rPr lang="en-US" dirty="0">
                <a:solidFill>
                  <a:srgbClr val="000000"/>
                </a:solidFill>
                <a:latin typeface="Gill Sans MT"/>
                <a:cs typeface="Gill Sans MT"/>
              </a:rPr>
              <a:t>FASTA and BLAST provide rapid alternatives to S-W.  We cover BLAST in Chapters 4 and 5.</a:t>
            </a:r>
          </a:p>
        </p:txBody>
      </p:sp>
      <p:sp>
        <p:nvSpPr>
          <p:cNvPr id="114692" name="Line 4"/>
          <p:cNvSpPr>
            <a:spLocks noChangeShapeType="1"/>
          </p:cNvSpPr>
          <p:nvPr/>
        </p:nvSpPr>
        <p:spPr bwMode="auto">
          <a:xfrm>
            <a:off x="1371600" y="1219200"/>
            <a:ext cx="7239000" cy="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solidFill>
                <a:srgbClr val="000000"/>
              </a:solidFill>
              <a:latin typeface="Gill Sans MT"/>
              <a:cs typeface="Gill Sans MT"/>
            </a:endParaRPr>
          </a:p>
        </p:txBody>
      </p:sp>
    </p:spTree>
    <p:extLst>
      <p:ext uri="{BB962C8B-B14F-4D97-AF65-F5344CB8AC3E}">
        <p14:creationId xmlns:p14="http://schemas.microsoft.com/office/powerpoint/2010/main" val="16078416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p:cNvPicPr>
            <a:picLocks noChangeAspect="1"/>
          </p:cNvPicPr>
          <p:nvPr/>
        </p:nvPicPr>
        <p:blipFill rotWithShape="1">
          <a:blip r:embed="rId2">
            <a:extLst>
              <a:ext uri="{28A0092B-C50C-407E-A947-70E740481C1C}">
                <a14:useLocalDpi xmlns:a14="http://schemas.microsoft.com/office/drawing/2010/main" val="0"/>
              </a:ext>
            </a:extLst>
          </a:blip>
          <a:srcRect b="78539"/>
          <a:stretch/>
        </p:blipFill>
        <p:spPr bwMode="auto">
          <a:xfrm>
            <a:off x="1219200" y="838200"/>
            <a:ext cx="7825196" cy="236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3-25</a:t>
            </a:r>
          </a:p>
          <a:p>
            <a:r>
              <a:rPr lang="en-US" dirty="0">
                <a:solidFill>
                  <a:schemeClr val="bg1">
                    <a:lumMod val="50000"/>
                  </a:schemeClr>
                </a:solidFill>
              </a:rPr>
              <a:t>Page 105</a:t>
            </a:r>
          </a:p>
        </p:txBody>
      </p:sp>
      <p:sp>
        <p:nvSpPr>
          <p:cNvPr id="2" name="TextBox 1"/>
          <p:cNvSpPr txBox="1"/>
          <p:nvPr/>
        </p:nvSpPr>
        <p:spPr>
          <a:xfrm>
            <a:off x="2133600" y="152400"/>
            <a:ext cx="5715000" cy="523220"/>
          </a:xfrm>
          <a:prstGeom prst="rect">
            <a:avLst/>
          </a:prstGeom>
          <a:noFill/>
        </p:spPr>
        <p:txBody>
          <a:bodyPr wrap="square" rtlCol="0">
            <a:spAutoFit/>
          </a:bodyPr>
          <a:lstStyle/>
          <a:p>
            <a:pPr algn="ctr"/>
            <a:r>
              <a:rPr lang="en-US" sz="2800" dirty="0"/>
              <a:t>Pairwise alignment with </a:t>
            </a:r>
            <a:r>
              <a:rPr lang="en-US" sz="2800" dirty="0" err="1"/>
              <a:t>dotplots</a:t>
            </a:r>
            <a:endParaRPr lang="en-US" sz="2800" dirty="0"/>
          </a:p>
        </p:txBody>
      </p:sp>
      <p:sp>
        <p:nvSpPr>
          <p:cNvPr id="5" name="TextBox 4"/>
          <p:cNvSpPr txBox="1"/>
          <p:nvPr/>
        </p:nvSpPr>
        <p:spPr>
          <a:xfrm>
            <a:off x="1143000" y="5867400"/>
            <a:ext cx="7848600" cy="830997"/>
          </a:xfrm>
          <a:prstGeom prst="rect">
            <a:avLst/>
          </a:prstGeom>
          <a:noFill/>
        </p:spPr>
        <p:txBody>
          <a:bodyPr wrap="square" rtlCol="0">
            <a:spAutoFit/>
          </a:bodyPr>
          <a:lstStyle/>
          <a:p>
            <a:r>
              <a:rPr lang="en-US" sz="2400" dirty="0"/>
              <a:t>A human globin searched against itself produces a unit diagonal on a dot plot (NCBI BLASTP, aligning 2 sequences).</a:t>
            </a:r>
          </a:p>
        </p:txBody>
      </p:sp>
    </p:spTree>
    <p:extLst>
      <p:ext uri="{BB962C8B-B14F-4D97-AF65-F5344CB8AC3E}">
        <p14:creationId xmlns:p14="http://schemas.microsoft.com/office/powerpoint/2010/main" val="30311889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p:cNvPicPr>
            <a:picLocks noChangeAspect="1"/>
          </p:cNvPicPr>
          <p:nvPr/>
        </p:nvPicPr>
        <p:blipFill rotWithShape="1">
          <a:blip r:embed="rId2">
            <a:extLst>
              <a:ext uri="{28A0092B-C50C-407E-A947-70E740481C1C}">
                <a14:useLocalDpi xmlns:a14="http://schemas.microsoft.com/office/drawing/2010/main" val="0"/>
              </a:ext>
            </a:extLst>
          </a:blip>
          <a:srcRect t="22184" b="54687"/>
          <a:stretch/>
        </p:blipFill>
        <p:spPr bwMode="auto">
          <a:xfrm>
            <a:off x="167700" y="685800"/>
            <a:ext cx="8900100" cy="289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3-25</a:t>
            </a:r>
          </a:p>
          <a:p>
            <a:r>
              <a:rPr lang="en-US" dirty="0">
                <a:solidFill>
                  <a:schemeClr val="bg1">
                    <a:lumMod val="50000"/>
                  </a:schemeClr>
                </a:solidFill>
              </a:rPr>
              <a:t>Page 105</a:t>
            </a:r>
          </a:p>
        </p:txBody>
      </p:sp>
      <p:sp>
        <p:nvSpPr>
          <p:cNvPr id="2" name="TextBox 1"/>
          <p:cNvSpPr txBox="1"/>
          <p:nvPr/>
        </p:nvSpPr>
        <p:spPr>
          <a:xfrm>
            <a:off x="2133600" y="152400"/>
            <a:ext cx="5715000" cy="523220"/>
          </a:xfrm>
          <a:prstGeom prst="rect">
            <a:avLst/>
          </a:prstGeom>
          <a:noFill/>
        </p:spPr>
        <p:txBody>
          <a:bodyPr wrap="square" rtlCol="0">
            <a:spAutoFit/>
          </a:bodyPr>
          <a:lstStyle/>
          <a:p>
            <a:pPr algn="ctr"/>
            <a:r>
              <a:rPr lang="en-US" sz="2800" dirty="0"/>
              <a:t>Pairwise alignment with </a:t>
            </a:r>
            <a:r>
              <a:rPr lang="en-US" sz="2800" dirty="0" err="1"/>
              <a:t>dotplots</a:t>
            </a:r>
            <a:endParaRPr lang="en-US" sz="2800" dirty="0"/>
          </a:p>
        </p:txBody>
      </p:sp>
      <p:sp>
        <p:nvSpPr>
          <p:cNvPr id="5" name="TextBox 4"/>
          <p:cNvSpPr txBox="1"/>
          <p:nvPr/>
        </p:nvSpPr>
        <p:spPr>
          <a:xfrm>
            <a:off x="990600" y="3767923"/>
            <a:ext cx="8077200" cy="3090077"/>
          </a:xfrm>
          <a:prstGeom prst="rect">
            <a:avLst/>
          </a:prstGeom>
          <a:noFill/>
        </p:spPr>
        <p:txBody>
          <a:bodyPr wrap="square" rtlCol="0">
            <a:spAutoFit/>
          </a:bodyPr>
          <a:lstStyle/>
          <a:p>
            <a:pPr>
              <a:lnSpc>
                <a:spcPct val="90000"/>
              </a:lnSpc>
            </a:pPr>
            <a:r>
              <a:rPr lang="en-US" sz="2400" dirty="0"/>
              <a:t>Search human </a:t>
            </a:r>
            <a:r>
              <a:rPr lang="en-US" sz="2400" dirty="0" err="1"/>
              <a:t>cytoglobin</a:t>
            </a:r>
            <a:r>
              <a:rPr lang="en-US" sz="2400" dirty="0"/>
              <a:t> against a large snail globin (having many globin repeats). More repeats are observed using PAM250 than BLOSUM62.</a:t>
            </a:r>
          </a:p>
          <a:p>
            <a:pPr>
              <a:lnSpc>
                <a:spcPct val="90000"/>
              </a:lnSpc>
            </a:pPr>
            <a:endParaRPr lang="en-US" sz="2400" dirty="0"/>
          </a:p>
          <a:p>
            <a:pPr>
              <a:lnSpc>
                <a:spcPct val="90000"/>
              </a:lnSpc>
            </a:pPr>
            <a:r>
              <a:rPr lang="en-US" sz="2400" dirty="0"/>
              <a:t>To “read” this plot note that </a:t>
            </a:r>
            <a:r>
              <a:rPr lang="en-US" sz="2400" dirty="0" err="1"/>
              <a:t>cytoglobin</a:t>
            </a:r>
            <a:r>
              <a:rPr lang="en-US" sz="2400" dirty="0"/>
              <a:t> (x-axis) matches the snail globin (y-axis) at about a dozen locations across the snail protein. Red arrows indicate that the first few and last few amino acids of </a:t>
            </a:r>
            <a:r>
              <a:rPr lang="en-US" sz="2400" dirty="0" err="1"/>
              <a:t>cytoglobin</a:t>
            </a:r>
            <a:r>
              <a:rPr lang="en-US" sz="2400" dirty="0"/>
              <a:t> do not participate in this repeat structure.</a:t>
            </a:r>
          </a:p>
        </p:txBody>
      </p:sp>
    </p:spTree>
    <p:extLst>
      <p:ext uri="{BB962C8B-B14F-4D97-AF65-F5344CB8AC3E}">
        <p14:creationId xmlns:p14="http://schemas.microsoft.com/office/powerpoint/2010/main" val="20858169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3-25</a:t>
            </a:r>
          </a:p>
          <a:p>
            <a:r>
              <a:rPr lang="en-US" dirty="0">
                <a:solidFill>
                  <a:schemeClr val="bg1">
                    <a:lumMod val="50000"/>
                  </a:schemeClr>
                </a:solidFill>
              </a:rPr>
              <a:t>Page 105</a:t>
            </a:r>
          </a:p>
        </p:txBody>
      </p:sp>
      <p:sp>
        <p:nvSpPr>
          <p:cNvPr id="2" name="TextBox 1"/>
          <p:cNvSpPr txBox="1"/>
          <p:nvPr/>
        </p:nvSpPr>
        <p:spPr>
          <a:xfrm>
            <a:off x="2133600" y="152400"/>
            <a:ext cx="5715000" cy="523220"/>
          </a:xfrm>
          <a:prstGeom prst="rect">
            <a:avLst/>
          </a:prstGeom>
          <a:noFill/>
        </p:spPr>
        <p:txBody>
          <a:bodyPr wrap="square" rtlCol="0">
            <a:spAutoFit/>
          </a:bodyPr>
          <a:lstStyle/>
          <a:p>
            <a:pPr algn="ctr"/>
            <a:r>
              <a:rPr lang="en-US" sz="2800" dirty="0"/>
              <a:t>Pairwise alignment with </a:t>
            </a:r>
            <a:r>
              <a:rPr lang="en-US" sz="2800" dirty="0" err="1"/>
              <a:t>dotplots</a:t>
            </a:r>
            <a:endParaRPr lang="en-US" sz="2800" dirty="0"/>
          </a:p>
        </p:txBody>
      </p:sp>
      <p:sp>
        <p:nvSpPr>
          <p:cNvPr id="5" name="TextBox 4"/>
          <p:cNvSpPr txBox="1"/>
          <p:nvPr/>
        </p:nvSpPr>
        <p:spPr>
          <a:xfrm>
            <a:off x="990600" y="4038600"/>
            <a:ext cx="8077200" cy="2757678"/>
          </a:xfrm>
          <a:prstGeom prst="rect">
            <a:avLst/>
          </a:prstGeom>
          <a:noFill/>
        </p:spPr>
        <p:txBody>
          <a:bodyPr wrap="square" rtlCol="0">
            <a:spAutoFit/>
          </a:bodyPr>
          <a:lstStyle/>
          <a:p>
            <a:pPr>
              <a:lnSpc>
                <a:spcPct val="90000"/>
              </a:lnSpc>
            </a:pPr>
            <a:r>
              <a:rPr lang="en-US" sz="2400" dirty="0"/>
              <a:t>BLASTP output includes the various sequence alignments. One is shown here: human </a:t>
            </a:r>
            <a:r>
              <a:rPr lang="en-US" sz="2400" dirty="0" err="1"/>
              <a:t>cytoglobin</a:t>
            </a:r>
            <a:r>
              <a:rPr lang="en-US" sz="2400" dirty="0"/>
              <a:t> (residues 18-154) aligns to the snail globin (at residues 1529-1669). The expect value is convincing (4e-13), and this is one of a dozen sequence alignments.</a:t>
            </a:r>
          </a:p>
          <a:p>
            <a:pPr>
              <a:lnSpc>
                <a:spcPct val="90000"/>
              </a:lnSpc>
            </a:pPr>
            <a:endParaRPr lang="en-US" sz="2400" dirty="0"/>
          </a:p>
          <a:p>
            <a:pPr>
              <a:lnSpc>
                <a:spcPct val="90000"/>
              </a:lnSpc>
            </a:pPr>
            <a:r>
              <a:rPr lang="en-US" sz="2400" dirty="0"/>
              <a:t>Conclusion: the </a:t>
            </a:r>
            <a:r>
              <a:rPr lang="en-US" sz="2400" dirty="0" err="1"/>
              <a:t>dotplot</a:t>
            </a:r>
            <a:r>
              <a:rPr lang="en-US" sz="2400" dirty="0"/>
              <a:t> is an excellent way to visualize complex repeats.</a:t>
            </a:r>
          </a:p>
        </p:txBody>
      </p:sp>
      <p:pic>
        <p:nvPicPr>
          <p:cNvPr id="4" name="Picture 3" descr="Screen Shot 2017-01-22 at 6.50.3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838200"/>
            <a:ext cx="6870700" cy="2882900"/>
          </a:xfrm>
          <a:prstGeom prst="rect">
            <a:avLst/>
          </a:prstGeom>
        </p:spPr>
      </p:pic>
    </p:spTree>
    <p:extLst>
      <p:ext uri="{BB962C8B-B14F-4D97-AF65-F5344CB8AC3E}">
        <p14:creationId xmlns:p14="http://schemas.microsoft.com/office/powerpoint/2010/main" val="29392441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
          <p:cNvPicPr>
            <a:picLocks noChangeAspect="1"/>
          </p:cNvPicPr>
          <p:nvPr/>
        </p:nvPicPr>
        <p:blipFill rotWithShape="1">
          <a:blip r:embed="rId2">
            <a:extLst>
              <a:ext uri="{28A0092B-C50C-407E-A947-70E740481C1C}">
                <a14:useLocalDpi xmlns:a14="http://schemas.microsoft.com/office/drawing/2010/main" val="0"/>
              </a:ext>
            </a:extLst>
          </a:blip>
          <a:srcRect b="43837"/>
          <a:stretch/>
        </p:blipFill>
        <p:spPr bwMode="auto">
          <a:xfrm>
            <a:off x="1062284" y="1143000"/>
            <a:ext cx="7964164" cy="41036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3-26</a:t>
            </a:r>
          </a:p>
          <a:p>
            <a:r>
              <a:rPr lang="en-US" dirty="0">
                <a:solidFill>
                  <a:schemeClr val="bg1">
                    <a:lumMod val="50000"/>
                  </a:schemeClr>
                </a:solidFill>
              </a:rPr>
              <a:t>Page 106</a:t>
            </a:r>
          </a:p>
        </p:txBody>
      </p:sp>
      <p:sp>
        <p:nvSpPr>
          <p:cNvPr id="4" name="TextBox 3"/>
          <p:cNvSpPr txBox="1"/>
          <p:nvPr/>
        </p:nvSpPr>
        <p:spPr>
          <a:xfrm>
            <a:off x="1524000" y="152400"/>
            <a:ext cx="7391400" cy="523220"/>
          </a:xfrm>
          <a:prstGeom prst="rect">
            <a:avLst/>
          </a:prstGeom>
          <a:noFill/>
        </p:spPr>
        <p:txBody>
          <a:bodyPr wrap="square" rtlCol="0">
            <a:spAutoFit/>
          </a:bodyPr>
          <a:lstStyle/>
          <a:p>
            <a:pPr algn="ctr"/>
            <a:r>
              <a:rPr lang="en-US" sz="2800" dirty="0"/>
              <a:t>Statistical significance of pairwise alignments</a:t>
            </a:r>
          </a:p>
        </p:txBody>
      </p:sp>
      <p:sp>
        <p:nvSpPr>
          <p:cNvPr id="5" name="TextBox 4"/>
          <p:cNvSpPr txBox="1"/>
          <p:nvPr/>
        </p:nvSpPr>
        <p:spPr>
          <a:xfrm>
            <a:off x="1066800" y="5486400"/>
            <a:ext cx="8077200" cy="763286"/>
          </a:xfrm>
          <a:prstGeom prst="rect">
            <a:avLst/>
          </a:prstGeom>
          <a:noFill/>
        </p:spPr>
        <p:txBody>
          <a:bodyPr wrap="square" rtlCol="0">
            <a:spAutoFit/>
          </a:bodyPr>
          <a:lstStyle/>
          <a:p>
            <a:pPr>
              <a:lnSpc>
                <a:spcPct val="90000"/>
              </a:lnSpc>
            </a:pPr>
            <a:r>
              <a:rPr lang="en-US" sz="2400" dirty="0"/>
              <a:t>Sensitivity = TP / (TP + FN)</a:t>
            </a:r>
          </a:p>
          <a:p>
            <a:pPr>
              <a:lnSpc>
                <a:spcPct val="90000"/>
              </a:lnSpc>
            </a:pPr>
            <a:r>
              <a:rPr lang="en-US" sz="2400" dirty="0"/>
              <a:t>Specificity = TN / (TN + FP) </a:t>
            </a:r>
          </a:p>
        </p:txBody>
      </p:sp>
    </p:spTree>
    <p:extLst>
      <p:ext uri="{BB962C8B-B14F-4D97-AF65-F5344CB8AC3E}">
        <p14:creationId xmlns:p14="http://schemas.microsoft.com/office/powerpoint/2010/main" val="18396098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3-26</a:t>
            </a:r>
          </a:p>
          <a:p>
            <a:r>
              <a:rPr lang="en-US" dirty="0">
                <a:solidFill>
                  <a:schemeClr val="bg1">
                    <a:lumMod val="50000"/>
                  </a:schemeClr>
                </a:solidFill>
              </a:rPr>
              <a:t>Page 106</a:t>
            </a:r>
          </a:p>
        </p:txBody>
      </p:sp>
      <p:sp>
        <p:nvSpPr>
          <p:cNvPr id="4" name="TextBox 3"/>
          <p:cNvSpPr txBox="1"/>
          <p:nvPr/>
        </p:nvSpPr>
        <p:spPr>
          <a:xfrm>
            <a:off x="1524000" y="152400"/>
            <a:ext cx="7391400" cy="523220"/>
          </a:xfrm>
          <a:prstGeom prst="rect">
            <a:avLst/>
          </a:prstGeom>
          <a:noFill/>
        </p:spPr>
        <p:txBody>
          <a:bodyPr wrap="square" rtlCol="0">
            <a:spAutoFit/>
          </a:bodyPr>
          <a:lstStyle/>
          <a:p>
            <a:pPr algn="ctr"/>
            <a:r>
              <a:rPr lang="en-US" sz="2800" dirty="0"/>
              <a:t>Statistical significance of pairwise alignments</a:t>
            </a:r>
          </a:p>
        </p:txBody>
      </p:sp>
      <p:sp>
        <p:nvSpPr>
          <p:cNvPr id="5" name="TextBox 4"/>
          <p:cNvSpPr txBox="1"/>
          <p:nvPr/>
        </p:nvSpPr>
        <p:spPr>
          <a:xfrm>
            <a:off x="1066800" y="1676400"/>
            <a:ext cx="8077200" cy="2757678"/>
          </a:xfrm>
          <a:prstGeom prst="rect">
            <a:avLst/>
          </a:prstGeom>
          <a:noFill/>
        </p:spPr>
        <p:txBody>
          <a:bodyPr wrap="square" rtlCol="0">
            <a:spAutoFit/>
          </a:bodyPr>
          <a:lstStyle/>
          <a:p>
            <a:pPr>
              <a:lnSpc>
                <a:spcPct val="90000"/>
              </a:lnSpc>
            </a:pPr>
            <a:r>
              <a:rPr lang="en-US" sz="2400" dirty="0"/>
              <a:t>The statistical significance of global alignments is not well described. We can apply a z-score.</a:t>
            </a:r>
          </a:p>
          <a:p>
            <a:pPr>
              <a:lnSpc>
                <a:spcPct val="90000"/>
              </a:lnSpc>
            </a:pPr>
            <a:endParaRPr lang="en-US" sz="2400" dirty="0"/>
          </a:p>
          <a:p>
            <a:pPr>
              <a:lnSpc>
                <a:spcPct val="90000"/>
              </a:lnSpc>
            </a:pPr>
            <a:endParaRPr lang="en-US" sz="2400" dirty="0"/>
          </a:p>
          <a:p>
            <a:pPr>
              <a:lnSpc>
                <a:spcPct val="90000"/>
              </a:lnSpc>
            </a:pPr>
            <a:endParaRPr lang="en-US" sz="2400" dirty="0"/>
          </a:p>
          <a:p>
            <a:pPr>
              <a:lnSpc>
                <a:spcPct val="90000"/>
              </a:lnSpc>
            </a:pPr>
            <a:endParaRPr lang="en-US" sz="2400" dirty="0"/>
          </a:p>
          <a:p>
            <a:pPr>
              <a:lnSpc>
                <a:spcPct val="90000"/>
              </a:lnSpc>
            </a:pPr>
            <a:r>
              <a:rPr lang="en-US" sz="2400" dirty="0"/>
              <a:t>For local alignment the statistical significance is thoroughly understood. See Chapter 4 (BLAST).</a:t>
            </a:r>
          </a:p>
        </p:txBody>
      </p:sp>
      <p:pic>
        <p:nvPicPr>
          <p:cNvPr id="6" name="Picture 5" descr="Screen Shot 2017-01-22 at 7.09.3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2438400"/>
            <a:ext cx="2032000" cy="1206500"/>
          </a:xfrm>
          <a:prstGeom prst="rect">
            <a:avLst/>
          </a:prstGeom>
        </p:spPr>
      </p:pic>
    </p:spTree>
    <p:extLst>
      <p:ext uri="{BB962C8B-B14F-4D97-AF65-F5344CB8AC3E}">
        <p14:creationId xmlns:p14="http://schemas.microsoft.com/office/powerpoint/2010/main" val="592081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14" y="6135469"/>
            <a:ext cx="1028196" cy="646331"/>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Page 70</a:t>
            </a:r>
          </a:p>
        </p:txBody>
      </p:sp>
      <p:sp>
        <p:nvSpPr>
          <p:cNvPr id="12" name="Text Box 3"/>
          <p:cNvSpPr txBox="1">
            <a:spLocks noChangeArrowheads="1"/>
          </p:cNvSpPr>
          <p:nvPr/>
        </p:nvSpPr>
        <p:spPr bwMode="auto">
          <a:xfrm>
            <a:off x="1828800" y="152400"/>
            <a:ext cx="6411981"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Definitions: identity, similarity, conservation</a:t>
            </a:r>
          </a:p>
        </p:txBody>
      </p:sp>
      <p:sp>
        <p:nvSpPr>
          <p:cNvPr id="13" name="Rectangle 5"/>
          <p:cNvSpPr>
            <a:spLocks noChangeArrowheads="1"/>
          </p:cNvSpPr>
          <p:nvPr/>
        </p:nvSpPr>
        <p:spPr bwMode="auto">
          <a:xfrm>
            <a:off x="1143000" y="2024063"/>
            <a:ext cx="8001000" cy="12618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p>
            <a:pPr>
              <a:spcBef>
                <a:spcPct val="50000"/>
              </a:spcBef>
            </a:pPr>
            <a:r>
              <a:rPr lang="en-US" sz="2800" dirty="0">
                <a:solidFill>
                  <a:srgbClr val="000000"/>
                </a:solidFill>
                <a:latin typeface="Gill Sans MT"/>
                <a:cs typeface="Gill Sans MT"/>
              </a:rPr>
              <a:t>Identity</a:t>
            </a:r>
            <a:br>
              <a:rPr lang="en-US" sz="2800" dirty="0">
                <a:solidFill>
                  <a:srgbClr val="000000"/>
                </a:solidFill>
                <a:latin typeface="Gill Sans MT"/>
                <a:cs typeface="Gill Sans MT"/>
              </a:rPr>
            </a:br>
            <a:r>
              <a:rPr lang="en-US" sz="2400" dirty="0">
                <a:solidFill>
                  <a:srgbClr val="000000"/>
                </a:solidFill>
                <a:latin typeface="Gill Sans MT"/>
                <a:cs typeface="Gill Sans MT"/>
              </a:rPr>
              <a:t>The extent to which two (nucleotide or amino acid) sequences are invariant.</a:t>
            </a:r>
          </a:p>
        </p:txBody>
      </p:sp>
      <p:sp>
        <p:nvSpPr>
          <p:cNvPr id="14" name="Rectangle 5"/>
          <p:cNvSpPr>
            <a:spLocks noChangeArrowheads="1"/>
          </p:cNvSpPr>
          <p:nvPr/>
        </p:nvSpPr>
        <p:spPr bwMode="auto">
          <a:xfrm>
            <a:off x="1143000" y="3435350"/>
            <a:ext cx="7620000" cy="12618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2800" dirty="0">
                <a:solidFill>
                  <a:srgbClr val="000000"/>
                </a:solidFill>
                <a:latin typeface="Gill Sans MT"/>
                <a:cs typeface="Gill Sans MT"/>
              </a:rPr>
              <a:t>Similarity</a:t>
            </a:r>
          </a:p>
          <a:p>
            <a:r>
              <a:rPr lang="en-US" sz="2400" dirty="0">
                <a:solidFill>
                  <a:srgbClr val="000000"/>
                </a:solidFill>
                <a:latin typeface="Gill Sans MT"/>
                <a:cs typeface="Gill Sans MT"/>
              </a:rPr>
              <a:t>The extent to which nucleotide or protein sequences are related. It is based upon identity plus conservation.</a:t>
            </a:r>
          </a:p>
        </p:txBody>
      </p:sp>
      <p:sp>
        <p:nvSpPr>
          <p:cNvPr id="15" name="Rectangle 7"/>
          <p:cNvSpPr>
            <a:spLocks noChangeArrowheads="1"/>
          </p:cNvSpPr>
          <p:nvPr/>
        </p:nvSpPr>
        <p:spPr bwMode="auto">
          <a:xfrm>
            <a:off x="1143000" y="4846638"/>
            <a:ext cx="7467600" cy="163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2800" dirty="0">
                <a:solidFill>
                  <a:srgbClr val="000000"/>
                </a:solidFill>
                <a:latin typeface="Gill Sans MT"/>
                <a:cs typeface="Gill Sans MT"/>
              </a:rPr>
              <a:t>Conservation</a:t>
            </a:r>
            <a:r>
              <a:rPr lang="en-US" dirty="0">
                <a:solidFill>
                  <a:srgbClr val="000000"/>
                </a:solidFill>
                <a:latin typeface="Gill Sans MT"/>
                <a:cs typeface="Gill Sans MT"/>
              </a:rPr>
              <a:t> </a:t>
            </a:r>
          </a:p>
          <a:p>
            <a:r>
              <a:rPr lang="en-US" sz="2400" dirty="0">
                <a:solidFill>
                  <a:srgbClr val="000000"/>
                </a:solidFill>
                <a:latin typeface="Gill Sans MT"/>
                <a:cs typeface="Gill Sans MT"/>
              </a:rPr>
              <a:t>Changes at a specific position of an amino acid or (less commonly, DNA) sequence that preserve the physico-chemical properties of the original residue.</a:t>
            </a:r>
          </a:p>
        </p:txBody>
      </p:sp>
      <p:sp>
        <p:nvSpPr>
          <p:cNvPr id="16" name="Text Box 2"/>
          <p:cNvSpPr txBox="1">
            <a:spLocks noChangeArrowheads="1"/>
          </p:cNvSpPr>
          <p:nvPr/>
        </p:nvSpPr>
        <p:spPr bwMode="auto">
          <a:xfrm>
            <a:off x="1143000" y="990600"/>
            <a:ext cx="7808913" cy="884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sz="2800" dirty="0">
                <a:solidFill>
                  <a:srgbClr val="000000"/>
                </a:solidFill>
                <a:latin typeface="Gill Sans MT"/>
                <a:cs typeface="Gill Sans MT"/>
              </a:rPr>
              <a:t>Homology</a:t>
            </a:r>
          </a:p>
          <a:p>
            <a:r>
              <a:rPr lang="en-US" dirty="0">
                <a:solidFill>
                  <a:srgbClr val="000000"/>
                </a:solidFill>
                <a:latin typeface="Gill Sans MT"/>
                <a:cs typeface="Gill Sans MT"/>
              </a:rPr>
              <a:t>Similarity attributed to descent from a common ancestor.</a:t>
            </a:r>
            <a:endParaRPr lang="en-US" sz="3200" dirty="0">
              <a:solidFill>
                <a:srgbClr val="000000"/>
              </a:solidFill>
              <a:latin typeface="Gill Sans MT"/>
              <a:cs typeface="Gill Sans MT"/>
            </a:endParaRPr>
          </a:p>
        </p:txBody>
      </p:sp>
      <p:sp>
        <p:nvSpPr>
          <p:cNvPr id="17" name="Line 1028"/>
          <p:cNvSpPr>
            <a:spLocks noChangeShapeType="1"/>
          </p:cNvSpPr>
          <p:nvPr/>
        </p:nvSpPr>
        <p:spPr bwMode="auto">
          <a:xfrm>
            <a:off x="1295400" y="838200"/>
            <a:ext cx="7620000" cy="0"/>
          </a:xfrm>
          <a:prstGeom prst="line">
            <a:avLst/>
          </a:prstGeom>
          <a:noFill/>
          <a:ln w="19050">
            <a:solidFill>
              <a:srgbClr val="0000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Tree>
    <p:extLst>
      <p:ext uri="{BB962C8B-B14F-4D97-AF65-F5344CB8AC3E}">
        <p14:creationId xmlns:p14="http://schemas.microsoft.com/office/powerpoint/2010/main" val="28151995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p:cNvPicPr>
            <a:picLocks noChangeAspect="1"/>
          </p:cNvPicPr>
          <p:nvPr/>
        </p:nvPicPr>
        <p:blipFill rotWithShape="1">
          <a:blip r:embed="rId2">
            <a:extLst>
              <a:ext uri="{28A0092B-C50C-407E-A947-70E740481C1C}">
                <a14:useLocalDpi xmlns:a14="http://schemas.microsoft.com/office/drawing/2010/main" val="0"/>
              </a:ext>
            </a:extLst>
          </a:blip>
          <a:srcRect l="12096" r="12244" b="42761"/>
          <a:stretch/>
        </p:blipFill>
        <p:spPr bwMode="auto">
          <a:xfrm>
            <a:off x="2209800" y="696913"/>
            <a:ext cx="5536052" cy="3798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3-27</a:t>
            </a:r>
          </a:p>
          <a:p>
            <a:r>
              <a:rPr lang="en-US" dirty="0">
                <a:solidFill>
                  <a:schemeClr val="bg1">
                    <a:lumMod val="50000"/>
                  </a:schemeClr>
                </a:solidFill>
              </a:rPr>
              <a:t>Page 109</a:t>
            </a:r>
          </a:p>
        </p:txBody>
      </p:sp>
      <p:sp>
        <p:nvSpPr>
          <p:cNvPr id="4" name="TextBox 3"/>
          <p:cNvSpPr txBox="1"/>
          <p:nvPr/>
        </p:nvSpPr>
        <p:spPr>
          <a:xfrm>
            <a:off x="1219200" y="152400"/>
            <a:ext cx="7696200" cy="523220"/>
          </a:xfrm>
          <a:prstGeom prst="rect">
            <a:avLst/>
          </a:prstGeom>
          <a:noFill/>
        </p:spPr>
        <p:txBody>
          <a:bodyPr wrap="square" rtlCol="0">
            <a:spAutoFit/>
          </a:bodyPr>
          <a:lstStyle/>
          <a:p>
            <a:pPr algn="ctr"/>
            <a:r>
              <a:rPr lang="en-US" sz="2800" dirty="0"/>
              <a:t>Relative entropy (</a:t>
            </a:r>
            <a:r>
              <a:rPr lang="en-US" sz="2800" i="1" dirty="0"/>
              <a:t>H</a:t>
            </a:r>
            <a:r>
              <a:rPr lang="en-US" sz="2800" dirty="0"/>
              <a:t>) as a function of PAM distance</a:t>
            </a:r>
          </a:p>
        </p:txBody>
      </p:sp>
      <p:sp>
        <p:nvSpPr>
          <p:cNvPr id="5" name="TextBox 4"/>
          <p:cNvSpPr txBox="1"/>
          <p:nvPr/>
        </p:nvSpPr>
        <p:spPr>
          <a:xfrm>
            <a:off x="1066800" y="4389632"/>
            <a:ext cx="8077200" cy="2468368"/>
          </a:xfrm>
          <a:prstGeom prst="rect">
            <a:avLst/>
          </a:prstGeom>
          <a:noFill/>
        </p:spPr>
        <p:txBody>
          <a:bodyPr wrap="square" rtlCol="0">
            <a:spAutoFit/>
          </a:bodyPr>
          <a:lstStyle/>
          <a:p>
            <a:pPr>
              <a:lnSpc>
                <a:spcPct val="80000"/>
              </a:lnSpc>
            </a:pPr>
            <a:r>
              <a:rPr lang="en-US" sz="2400" dirty="0"/>
              <a:t>For PAM matrices with low values (e.g. PAM10) the relative entropy (in bits) is high and the minimum alignment length needed to detect a significant pairwise </a:t>
            </a:r>
            <a:r>
              <a:rPr lang="en-US" sz="2400" dirty="0" err="1"/>
              <a:t>alighment</a:t>
            </a:r>
            <a:r>
              <a:rPr lang="en-US" sz="2400" dirty="0"/>
              <a:t> is short. Relative entropy relates to the information content.</a:t>
            </a:r>
          </a:p>
          <a:p>
            <a:pPr>
              <a:lnSpc>
                <a:spcPct val="80000"/>
              </a:lnSpc>
            </a:pPr>
            <a:endParaRPr lang="en-US" sz="2400" dirty="0"/>
          </a:p>
          <a:p>
            <a:pPr>
              <a:lnSpc>
                <a:spcPct val="80000"/>
              </a:lnSpc>
            </a:pPr>
            <a:r>
              <a:rPr lang="en-US" sz="2400" dirty="0"/>
              <a:t>For PAM250 and similar matrices the relative entropy is low. It is necessary to have a longer region of amino acids aligned (e.g. 80 residues) to detect significant pairwise relatedness.</a:t>
            </a:r>
          </a:p>
        </p:txBody>
      </p:sp>
    </p:spTree>
    <p:extLst>
      <p:ext uri="{BB962C8B-B14F-4D97-AF65-F5344CB8AC3E}">
        <p14:creationId xmlns:p14="http://schemas.microsoft.com/office/powerpoint/2010/main" val="32656398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9200" y="152400"/>
            <a:ext cx="7696200" cy="523220"/>
          </a:xfrm>
          <a:prstGeom prst="rect">
            <a:avLst/>
          </a:prstGeom>
          <a:noFill/>
        </p:spPr>
        <p:txBody>
          <a:bodyPr wrap="square" rtlCol="0">
            <a:spAutoFit/>
          </a:bodyPr>
          <a:lstStyle/>
          <a:p>
            <a:pPr algn="ctr"/>
            <a:r>
              <a:rPr lang="en-US" sz="2800" dirty="0"/>
              <a:t>Perspective</a:t>
            </a:r>
          </a:p>
        </p:txBody>
      </p:sp>
      <p:sp>
        <p:nvSpPr>
          <p:cNvPr id="5" name="TextBox 4"/>
          <p:cNvSpPr txBox="1"/>
          <p:nvPr/>
        </p:nvSpPr>
        <p:spPr>
          <a:xfrm>
            <a:off x="1066800" y="1066800"/>
            <a:ext cx="7696200" cy="1428083"/>
          </a:xfrm>
          <a:prstGeom prst="rect">
            <a:avLst/>
          </a:prstGeom>
          <a:noFill/>
        </p:spPr>
        <p:txBody>
          <a:bodyPr wrap="square" rtlCol="0">
            <a:spAutoFit/>
          </a:bodyPr>
          <a:lstStyle/>
          <a:p>
            <a:pPr>
              <a:lnSpc>
                <a:spcPct val="90000"/>
              </a:lnSpc>
            </a:pPr>
            <a:r>
              <a:rPr lang="en-US" sz="2400" dirty="0"/>
              <a:t>Pairwise alignment is a fundamental problem in bioinformatics. We discussed concepts of homology, and global versus local alignment (e.g. Needleman-</a:t>
            </a:r>
            <a:r>
              <a:rPr lang="en-US" sz="2400" dirty="0" err="1"/>
              <a:t>Wunsch</a:t>
            </a:r>
            <a:r>
              <a:rPr lang="en-US" sz="2400" dirty="0"/>
              <a:t> versus Smith-Waterman algorithms). </a:t>
            </a:r>
          </a:p>
        </p:txBody>
      </p:sp>
    </p:spTree>
    <p:extLst>
      <p:ext uri="{BB962C8B-B14F-4D97-AF65-F5344CB8AC3E}">
        <p14:creationId xmlns:p14="http://schemas.microsoft.com/office/powerpoint/2010/main" val="39209752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
          <p:cNvPicPr>
            <a:picLocks noChangeAspect="1"/>
          </p:cNvPicPr>
          <p:nvPr/>
        </p:nvPicPr>
        <p:blipFill rotWithShape="1">
          <a:blip r:embed="rId2">
            <a:extLst>
              <a:ext uri="{28A0092B-C50C-407E-A947-70E740481C1C}">
                <a14:useLocalDpi xmlns:a14="http://schemas.microsoft.com/office/drawing/2010/main" val="0"/>
              </a:ext>
            </a:extLst>
          </a:blip>
          <a:srcRect b="36246"/>
          <a:stretch/>
        </p:blipFill>
        <p:spPr bwMode="auto">
          <a:xfrm>
            <a:off x="2057400" y="73913"/>
            <a:ext cx="5867400" cy="51559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p:nvPr/>
        </p:nvSpPr>
        <p:spPr>
          <a:xfrm>
            <a:off x="14514"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3-28</a:t>
            </a:r>
          </a:p>
          <a:p>
            <a:r>
              <a:rPr lang="en-US" dirty="0">
                <a:solidFill>
                  <a:schemeClr val="bg1">
                    <a:lumMod val="50000"/>
                  </a:schemeClr>
                </a:solidFill>
              </a:rPr>
              <a:t>Page 111</a:t>
            </a:r>
          </a:p>
        </p:txBody>
      </p:sp>
      <p:sp>
        <p:nvSpPr>
          <p:cNvPr id="5" name="TextBox 4"/>
          <p:cNvSpPr txBox="1"/>
          <p:nvPr/>
        </p:nvSpPr>
        <p:spPr>
          <a:xfrm>
            <a:off x="1219200" y="5181600"/>
            <a:ext cx="7696200" cy="1760482"/>
          </a:xfrm>
          <a:prstGeom prst="rect">
            <a:avLst/>
          </a:prstGeom>
          <a:noFill/>
        </p:spPr>
        <p:txBody>
          <a:bodyPr wrap="square" rtlCol="0">
            <a:spAutoFit/>
          </a:bodyPr>
          <a:lstStyle/>
          <a:p>
            <a:pPr>
              <a:lnSpc>
                <a:spcPct val="90000"/>
              </a:lnSpc>
            </a:pPr>
            <a:r>
              <a:rPr lang="en-US" sz="2400" dirty="0"/>
              <a:t>We end with a remarkable scoring matrix reported by </a:t>
            </a:r>
            <a:r>
              <a:rPr lang="en-US" sz="2400" dirty="0" err="1"/>
              <a:t>Zuckerkandl</a:t>
            </a:r>
            <a:r>
              <a:rPr lang="en-US" sz="2400" dirty="0"/>
              <a:t> and Pauling in 1965, soon after the very first protein sequences were identified. While the data set was very sparse, these authors already found patterns of amino acid substitutions that occur in nature.</a:t>
            </a:r>
          </a:p>
        </p:txBody>
      </p:sp>
    </p:spTree>
    <p:extLst>
      <p:ext uri="{BB962C8B-B14F-4D97-AF65-F5344CB8AC3E}">
        <p14:creationId xmlns:p14="http://schemas.microsoft.com/office/powerpoint/2010/main" val="14724837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4977</TotalTime>
  <Words>5091</Words>
  <Application>Microsoft Macintosh PowerPoint</Application>
  <PresentationFormat>On-screen Show (4:3)</PresentationFormat>
  <Paragraphs>716</Paragraphs>
  <Slides>92</Slides>
  <Notes>27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92</vt:i4>
      </vt:variant>
    </vt:vector>
  </HeadingPairs>
  <TitlesOfParts>
    <vt:vector size="100" baseType="lpstr">
      <vt:lpstr>Arial</vt:lpstr>
      <vt:lpstr>Calibri</vt:lpstr>
      <vt:lpstr>Calibri Light</vt:lpstr>
      <vt:lpstr>Gill Sans MT</vt:lpstr>
      <vt:lpstr>Open Sans</vt:lpstr>
      <vt:lpstr>Times</vt:lpstr>
      <vt:lpstr>Office Theme</vt:lpstr>
      <vt:lpstr>Document</vt:lpstr>
      <vt:lpstr>Bioinformatics</vt:lpstr>
      <vt:lpstr>PowerPoint Presentation</vt:lpstr>
      <vt:lpstr>Presentation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Computerlab excercises</vt:lpstr>
      <vt:lpstr>PowerPoint Presentation</vt:lpstr>
      <vt:lpstr>The 7 steps of Dayhoff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Computerlab excercises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Kennedy Krieger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pevsner</dc:creator>
  <cp:lastModifiedBy>Bosman J, Jasper</cp:lastModifiedBy>
  <cp:revision>79</cp:revision>
  <dcterms:created xsi:type="dcterms:W3CDTF">2014-11-10T15:13:23Z</dcterms:created>
  <dcterms:modified xsi:type="dcterms:W3CDTF">2020-02-27T08:42:06Z</dcterms:modified>
</cp:coreProperties>
</file>